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300" r:id="rId6"/>
    <p:sldId id="295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01" r:id="rId17"/>
    <p:sldId id="308" r:id="rId18"/>
    <p:sldId id="305" r:id="rId19"/>
    <p:sldId id="309" r:id="rId20"/>
    <p:sldId id="310" r:id="rId21"/>
    <p:sldId id="311" r:id="rId22"/>
    <p:sldId id="296" r:id="rId23"/>
    <p:sldId id="302" r:id="rId24"/>
    <p:sldId id="303" r:id="rId25"/>
    <p:sldId id="304" r:id="rId26"/>
    <p:sldId id="312" r:id="rId27"/>
    <p:sldId id="306" r:id="rId28"/>
    <p:sldId id="313" r:id="rId29"/>
    <p:sldId id="307" r:id="rId30"/>
    <p:sldId id="314" r:id="rId31"/>
    <p:sldId id="298" r:id="rId32"/>
    <p:sldId id="2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954"/>
    <a:srgbClr val="0A0A0B"/>
    <a:srgbClr val="19141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8903" autoAdjust="0"/>
  </p:normalViewPr>
  <p:slideViewPr>
    <p:cSldViewPr snapToGrid="0">
      <p:cViewPr varScale="1">
        <p:scale>
          <a:sx n="59" d="100"/>
          <a:sy n="59" d="100"/>
        </p:scale>
        <p:origin x="72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58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18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2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6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26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4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18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11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50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both client and data scientists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44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2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52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02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79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54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43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85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28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our dataset consists of 18 columns &amp; 2000 rows, roughly 100 for each year. The following features are the main ones involved in our data analysis: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8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04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1998 and 2020 songs removed because they could later on potentially affect the models accuracies</a:t>
            </a:r>
          </a:p>
          <a:p>
            <a:endParaRPr lang="en-US" dirty="0"/>
          </a:p>
          <a:p>
            <a:r>
              <a:rPr lang="en-US" dirty="0"/>
              <a:t>Rescaled because some features were supposed to be from 0-100 or 0-1, but the highest values were 89 or 0.75. To visualize better, we rescale (NOT STANDARDIZED OR NORMALIZED, just rescaled)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0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3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26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1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‹N›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0.png"/><Relationship Id="rId11" Type="http://schemas.openxmlformats.org/officeDocument/2006/relationships/image" Target="../media/image28.png"/><Relationship Id="rId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hyperlink" Target="https://www.kaggle.com/datasets/paradisejoy/top-hits-spotify-from-20002019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sv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sv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0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2662178" y="2106592"/>
            <a:ext cx="7259062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334961" y="2497979"/>
            <a:ext cx="518616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8800" b="1" dirty="0">
                <a:solidFill>
                  <a:srgbClr val="1DB954"/>
                </a:solidFill>
              </a:rPr>
              <a:t>Spotify</a:t>
            </a:r>
            <a:endParaRPr lang="en-US" sz="8800" b="1" dirty="0">
              <a:solidFill>
                <a:schemeClr val="bg1"/>
              </a:solidFill>
            </a:endParaRPr>
          </a:p>
          <a:p>
            <a:pPr>
              <a:spcAft>
                <a:spcPts val="3600"/>
              </a:spcAft>
            </a:pPr>
            <a:r>
              <a:rPr lang="en-US" sz="5400" b="1" dirty="0">
                <a:solidFill>
                  <a:schemeClr val="bg1"/>
                </a:solidFill>
              </a:rPr>
              <a:t>Top 2000 songs 1999-2019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929BE47-AFA6-52D9-6257-C87951F26B60}"/>
              </a:ext>
            </a:extLst>
          </p:cNvPr>
          <p:cNvSpPr/>
          <p:nvPr/>
        </p:nvSpPr>
        <p:spPr>
          <a:xfrm>
            <a:off x="334963" y="1679756"/>
            <a:ext cx="2378419" cy="8043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Challenge DS&amp;AI 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year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653F00-811E-34F6-95C3-D62B65E88AFC}"/>
              </a:ext>
            </a:extLst>
          </p:cNvPr>
          <p:cNvSpPr txBox="1"/>
          <p:nvPr/>
        </p:nvSpPr>
        <p:spPr>
          <a:xfrm>
            <a:off x="4123963" y="6102912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>
                <a:solidFill>
                  <a:schemeClr val="bg1"/>
                </a:solidFill>
              </a:rPr>
              <a:t>Georgiy</a:t>
            </a:r>
            <a:r>
              <a:rPr lang="fr-CH" dirty="0">
                <a:solidFill>
                  <a:schemeClr val="bg1"/>
                </a:solidFill>
              </a:rPr>
              <a:t> Farina</a:t>
            </a:r>
          </a:p>
          <a:p>
            <a:r>
              <a:rPr lang="fr-CH" dirty="0">
                <a:solidFill>
                  <a:schemeClr val="bg1"/>
                </a:solidFill>
              </a:rPr>
              <a:t>Enkh-Oyu Nomin</a:t>
            </a:r>
            <a:endParaRPr lang="it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82579" y="-69082"/>
            <a:ext cx="80245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Genre count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Genre avg popularity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71204AE-3548-D82C-09F7-B841F95B0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8621" y="2821104"/>
            <a:ext cx="4130146" cy="327006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33B0B72-4726-80DC-11F2-8C30390209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1729" y="2821104"/>
            <a:ext cx="4077870" cy="32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63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82579" y="-69082"/>
            <a:ext cx="80245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10 Artists count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10 Artists avg popularity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1120" name="Immagine 1119">
            <a:extLst>
              <a:ext uri="{FF2B5EF4-FFF2-40B4-BE49-F238E27FC236}">
                <a16:creationId xmlns:a16="http://schemas.microsoft.com/office/drawing/2014/main" id="{A7C347CA-1CD6-6285-C235-48B14C151B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6648" y="2793841"/>
            <a:ext cx="5876368" cy="34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0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82579" y="-69082"/>
            <a:ext cx="80245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 throughout the years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C618DAD-8F25-6BB6-A519-342A8A3C20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9643" y="2186244"/>
            <a:ext cx="6830378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00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82579" y="-69082"/>
            <a:ext cx="80245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10 popular songs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7A37092B-E5FA-D26C-A0CC-CCDBC64F41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1082" y="1801224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13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82579" y="-69082"/>
            <a:ext cx="80245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10 popular songs valence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718E3DF-4B9A-0834-1F7D-88E7C10EE0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1082" y="223307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82579" y="-69082"/>
            <a:ext cx="80245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Correlation matrix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D7B96B2-9435-66CE-074D-94660033C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2015" y="2096324"/>
            <a:ext cx="5773493" cy="356307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87A2B76-DD67-64D7-EF8E-FCD578BA3795}"/>
              </a:ext>
            </a:extLst>
          </p:cNvPr>
          <p:cNvSpPr txBox="1"/>
          <p:nvPr/>
        </p:nvSpPr>
        <p:spPr>
          <a:xfrm>
            <a:off x="3482580" y="2506289"/>
            <a:ext cx="2759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Popularity</a:t>
            </a:r>
            <a:r>
              <a:rPr lang="fr-CH" dirty="0">
                <a:solidFill>
                  <a:schemeClr val="bg1"/>
                </a:solidFill>
              </a:rPr>
              <a:t> has no </a:t>
            </a:r>
            <a:r>
              <a:rPr lang="fr-CH" dirty="0" err="1">
                <a:solidFill>
                  <a:schemeClr val="bg1"/>
                </a:solidFill>
              </a:rPr>
              <a:t>correlations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Main </a:t>
            </a:r>
            <a:r>
              <a:rPr lang="fr-CH" dirty="0" err="1">
                <a:solidFill>
                  <a:schemeClr val="bg1"/>
                </a:solidFill>
              </a:rPr>
              <a:t>ones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between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acoustic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features</a:t>
            </a:r>
            <a:r>
              <a:rPr lang="fr-CH" dirty="0">
                <a:solidFill>
                  <a:schemeClr val="bg1"/>
                </a:solidFill>
              </a:rPr>
              <a:t> (</a:t>
            </a:r>
            <a:r>
              <a:rPr lang="fr-CH" dirty="0" err="1">
                <a:solidFill>
                  <a:schemeClr val="bg1"/>
                </a:solidFill>
              </a:rPr>
              <a:t>predictors</a:t>
            </a:r>
            <a:r>
              <a:rPr lang="fr-CH" dirty="0">
                <a:solidFill>
                  <a:schemeClr val="bg1"/>
                </a:solidFill>
              </a:rPr>
              <a:t>)</a:t>
            </a:r>
            <a:endParaRPr lang="it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1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4792935" y="388280"/>
            <a:ext cx="59552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of the models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55F9DEE-9B19-48C1-2EAF-F76B6197C039}"/>
              </a:ext>
            </a:extLst>
          </p:cNvPr>
          <p:cNvSpPr txBox="1"/>
          <p:nvPr/>
        </p:nvSpPr>
        <p:spPr>
          <a:xfrm>
            <a:off x="3638550" y="2364941"/>
            <a:ext cx="84065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>
                <a:solidFill>
                  <a:schemeClr val="bg1"/>
                </a:solidFill>
              </a:rPr>
              <a:t>Popularity</a:t>
            </a:r>
            <a:r>
              <a:rPr lang="fr-CH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Linear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Regression</a:t>
            </a:r>
            <a:r>
              <a:rPr lang="fr-CH" dirty="0">
                <a:solidFill>
                  <a:schemeClr val="bg1"/>
                </a:solidFill>
              </a:rPr>
              <a:t>: simple but can </a:t>
            </a:r>
            <a:r>
              <a:rPr lang="fr-CH" dirty="0" err="1">
                <a:solidFill>
                  <a:schemeClr val="bg1"/>
                </a:solidFill>
              </a:rPr>
              <a:t>be</a:t>
            </a:r>
            <a:r>
              <a:rPr lang="fr-CH" dirty="0">
                <a:solidFill>
                  <a:schemeClr val="bg1"/>
                </a:solidFill>
              </a:rPr>
              <a:t> effective, </a:t>
            </a:r>
          </a:p>
          <a:p>
            <a:r>
              <a:rPr lang="fr-CH" dirty="0">
                <a:solidFill>
                  <a:schemeClr val="bg1"/>
                </a:solidFill>
              </a:rPr>
              <a:t>     </a:t>
            </a:r>
            <a:r>
              <a:rPr lang="fr-CH" dirty="0" err="1">
                <a:solidFill>
                  <a:schemeClr val="bg1"/>
                </a:solidFill>
              </a:rPr>
              <a:t>even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though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popularity</a:t>
            </a:r>
            <a:r>
              <a:rPr lang="fr-CH" dirty="0">
                <a:solidFill>
                  <a:schemeClr val="bg1"/>
                </a:solidFill>
              </a:rPr>
              <a:t> has no </a:t>
            </a:r>
            <a:r>
              <a:rPr lang="fr-CH" dirty="0" err="1">
                <a:solidFill>
                  <a:schemeClr val="bg1"/>
                </a:solidFill>
              </a:rPr>
              <a:t>correlations</a:t>
            </a:r>
            <a:r>
              <a:rPr lang="fr-CH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Lasso </a:t>
            </a:r>
            <a:r>
              <a:rPr lang="fr-CH" dirty="0" err="1">
                <a:solidFill>
                  <a:schemeClr val="bg1"/>
                </a:solidFill>
              </a:rPr>
              <a:t>Regression</a:t>
            </a:r>
            <a:r>
              <a:rPr lang="fr-CH" dirty="0">
                <a:solidFill>
                  <a:schemeClr val="bg1"/>
                </a:solidFill>
              </a:rPr>
              <a:t>: </a:t>
            </a:r>
            <a:r>
              <a:rPr lang="fr-CH" dirty="0" err="1">
                <a:solidFill>
                  <a:schemeClr val="bg1"/>
                </a:solidFill>
              </a:rPr>
              <a:t>distributes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weights</a:t>
            </a:r>
            <a:r>
              <a:rPr lang="fr-CH" dirty="0">
                <a:solidFill>
                  <a:schemeClr val="bg1"/>
                </a:solidFill>
              </a:rPr>
              <a:t> and </a:t>
            </a:r>
            <a:r>
              <a:rPr lang="fr-CH" dirty="0" err="1">
                <a:solidFill>
                  <a:schemeClr val="bg1"/>
                </a:solidFill>
              </a:rPr>
              <a:t>performs</a:t>
            </a:r>
            <a:r>
              <a:rPr lang="fr-CH" dirty="0">
                <a:solidFill>
                  <a:schemeClr val="bg1"/>
                </a:solidFill>
              </a:rPr>
              <a:t> a «</a:t>
            </a:r>
            <a:r>
              <a:rPr lang="fr-CH" dirty="0" err="1">
                <a:solidFill>
                  <a:schemeClr val="bg1"/>
                </a:solidFill>
              </a:rPr>
              <a:t>feature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selection</a:t>
            </a:r>
            <a:r>
              <a:rPr lang="fr-CH" dirty="0">
                <a:solidFill>
                  <a:schemeClr val="bg1"/>
                </a:solidFill>
              </a:rPr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Ridge </a:t>
            </a:r>
            <a:r>
              <a:rPr lang="fr-CH" dirty="0" err="1">
                <a:solidFill>
                  <a:schemeClr val="bg1"/>
                </a:solidFill>
              </a:rPr>
              <a:t>Regression</a:t>
            </a:r>
            <a:r>
              <a:rPr lang="fr-CH" dirty="0">
                <a:solidFill>
                  <a:schemeClr val="bg1"/>
                </a:solidFill>
              </a:rPr>
              <a:t>: </a:t>
            </a:r>
            <a:r>
              <a:rPr lang="fr-CH" dirty="0" err="1">
                <a:solidFill>
                  <a:schemeClr val="bg1"/>
                </a:solidFill>
              </a:rPr>
              <a:t>useful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with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linear</a:t>
            </a:r>
            <a:r>
              <a:rPr lang="fr-CH" dirty="0">
                <a:solidFill>
                  <a:schemeClr val="bg1"/>
                </a:solidFill>
              </a:rPr>
              <a:t> relations </a:t>
            </a:r>
            <a:r>
              <a:rPr lang="fr-CH" dirty="0" err="1">
                <a:solidFill>
                  <a:schemeClr val="bg1"/>
                </a:solidFill>
              </a:rPr>
              <a:t>between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predictors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Decision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Tree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Regression</a:t>
            </a:r>
            <a:r>
              <a:rPr lang="fr-CH" dirty="0">
                <a:solidFill>
                  <a:schemeClr val="bg1"/>
                </a:solidFill>
              </a:rPr>
              <a:t> / </a:t>
            </a:r>
            <a:r>
              <a:rPr lang="fr-CH" dirty="0" err="1">
                <a:solidFill>
                  <a:schemeClr val="bg1"/>
                </a:solidFill>
              </a:rPr>
              <a:t>Random</a:t>
            </a:r>
            <a:r>
              <a:rPr lang="fr-CH" dirty="0">
                <a:solidFill>
                  <a:schemeClr val="bg1"/>
                </a:solidFill>
              </a:rPr>
              <a:t> Forest </a:t>
            </a:r>
            <a:r>
              <a:rPr lang="fr-CH" dirty="0" err="1">
                <a:solidFill>
                  <a:schemeClr val="bg1"/>
                </a:solidFill>
              </a:rPr>
              <a:t>Regression</a:t>
            </a:r>
            <a:r>
              <a:rPr lang="fr-CH" dirty="0">
                <a:solidFill>
                  <a:schemeClr val="bg1"/>
                </a:solidFill>
              </a:rPr>
              <a:t>: non-</a:t>
            </a:r>
            <a:r>
              <a:rPr lang="fr-CH" dirty="0" err="1">
                <a:solidFill>
                  <a:schemeClr val="bg1"/>
                </a:solidFill>
              </a:rPr>
              <a:t>linear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relationships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r>
              <a:rPr lang="fr-CH" dirty="0">
                <a:solidFill>
                  <a:schemeClr val="bg1"/>
                </a:solidFill>
              </a:rPr>
              <a:t>Explicit: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Logistic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Regression</a:t>
            </a:r>
            <a:r>
              <a:rPr lang="fr-CH" dirty="0">
                <a:solidFill>
                  <a:schemeClr val="bg1"/>
                </a:solidFill>
              </a:rPr>
              <a:t>: </a:t>
            </a:r>
            <a:r>
              <a:rPr lang="fr-CH" dirty="0" err="1">
                <a:solidFill>
                  <a:schemeClr val="bg1"/>
                </a:solidFill>
              </a:rPr>
              <a:t>provides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probabilities</a:t>
            </a:r>
            <a:r>
              <a:rPr lang="fr-CH" dirty="0">
                <a:solidFill>
                  <a:schemeClr val="bg1"/>
                </a:solidFill>
              </a:rPr>
              <a:t> + </a:t>
            </a:r>
            <a:r>
              <a:rPr lang="fr-CH" dirty="0" err="1">
                <a:solidFill>
                  <a:schemeClr val="bg1"/>
                </a:solidFill>
              </a:rPr>
              <a:t>interpretability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Linear</a:t>
            </a:r>
            <a:r>
              <a:rPr lang="fr-CH" dirty="0">
                <a:solidFill>
                  <a:schemeClr val="bg1"/>
                </a:solidFill>
              </a:rPr>
              <a:t> Discriminant </a:t>
            </a:r>
            <a:r>
              <a:rPr lang="fr-CH" dirty="0" err="1">
                <a:solidFill>
                  <a:schemeClr val="bg1"/>
                </a:solidFill>
              </a:rPr>
              <a:t>Analysis</a:t>
            </a:r>
            <a:r>
              <a:rPr lang="fr-CH" dirty="0">
                <a:solidFill>
                  <a:schemeClr val="bg1"/>
                </a:solidFill>
              </a:rPr>
              <a:t>: </a:t>
            </a:r>
            <a:r>
              <a:rPr lang="fr-CH" dirty="0" err="1">
                <a:solidFill>
                  <a:schemeClr val="bg1"/>
                </a:solidFill>
              </a:rPr>
              <a:t>computationally</a:t>
            </a:r>
            <a:r>
              <a:rPr lang="fr-CH" dirty="0">
                <a:solidFill>
                  <a:schemeClr val="bg1"/>
                </a:solidFill>
              </a:rPr>
              <a:t> efficient + </a:t>
            </a:r>
            <a:r>
              <a:rPr lang="fr-CH" dirty="0" err="1">
                <a:solidFill>
                  <a:schemeClr val="bg1"/>
                </a:solidFill>
              </a:rPr>
              <a:t>interpretability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Random</a:t>
            </a:r>
            <a:r>
              <a:rPr lang="fr-CH" dirty="0">
                <a:solidFill>
                  <a:schemeClr val="bg1"/>
                </a:solidFill>
              </a:rPr>
              <a:t> Forest Classification: </a:t>
            </a:r>
            <a:r>
              <a:rPr lang="fr-CH" dirty="0" err="1">
                <a:solidFill>
                  <a:schemeClr val="bg1"/>
                </a:solidFill>
              </a:rPr>
              <a:t>usually</a:t>
            </a:r>
            <a:r>
              <a:rPr lang="fr-CH" dirty="0">
                <a:solidFill>
                  <a:schemeClr val="bg1"/>
                </a:solidFill>
              </a:rPr>
              <a:t> efficient + non-</a:t>
            </a:r>
            <a:r>
              <a:rPr lang="fr-CH" dirty="0" err="1">
                <a:solidFill>
                  <a:schemeClr val="bg1"/>
                </a:solidFill>
              </a:rPr>
              <a:t>linear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relationships</a:t>
            </a:r>
            <a:endParaRPr lang="it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36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2671572" y="433487"/>
            <a:ext cx="98301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Pre-processing for regression task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59521" y="3543201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91778" y="35817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CF41F-1ADC-AFA3-B038-C1248756EFE3}"/>
              </a:ext>
            </a:extLst>
          </p:cNvPr>
          <p:cNvSpPr txBox="1"/>
          <p:nvPr/>
        </p:nvSpPr>
        <p:spPr>
          <a:xfrm>
            <a:off x="3428682" y="2364941"/>
            <a:ext cx="86413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Standardization of numerical data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Removed categorical columns “artist” &amp; “song”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Removed the data having popularity’s outliers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Didn’t remove all outliers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training data left with approx. 450-500 rows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75/25 – train/test</a:t>
            </a:r>
            <a:endParaRPr lang="en-CH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51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125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Regression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59521" y="3543201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91778" y="35817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90C9202-016D-DE13-EDFD-1DE0447A57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653" y="2567225"/>
            <a:ext cx="3886724" cy="24559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BC7A14B-9CCD-1177-A471-BA293D6191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8030" y="2567225"/>
            <a:ext cx="3822192" cy="24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26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125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Regression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59521" y="3543201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91778" y="35817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DA3FEB-225A-C102-6735-1FB218F9F3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362" y="2524619"/>
            <a:ext cx="3658082" cy="25469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A22986-FE40-58FC-91D8-B0CA5FFE3A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3696" y="2522581"/>
            <a:ext cx="3812512" cy="25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4548822" y="361785"/>
            <a:ext cx="5414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requirements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Cleaning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A8EB87-AA5F-5CEE-22BC-7F87E93F76F5}"/>
              </a:ext>
            </a:extLst>
          </p:cNvPr>
          <p:cNvSpPr txBox="1"/>
          <p:nvPr/>
        </p:nvSpPr>
        <p:spPr>
          <a:xfrm>
            <a:off x="4467264" y="5176155"/>
            <a:ext cx="3257472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 the estimated popularity of a song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07EBB2-61F5-E0DA-BE3D-2CDCF2FACD60}"/>
              </a:ext>
            </a:extLst>
          </p:cNvPr>
          <p:cNvSpPr txBox="1"/>
          <p:nvPr/>
        </p:nvSpPr>
        <p:spPr>
          <a:xfrm>
            <a:off x="8778239" y="5176155"/>
            <a:ext cx="3413761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Predicting whether a song is explicit or not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299E96C-F8A2-9423-A221-150AB8908F15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9B9FF128-76D7-BA42-BB3D-17FB0CB18BF6}"/>
              </a:ext>
            </a:extLst>
          </p:cNvPr>
          <p:cNvCxnSpPr/>
          <p:nvPr/>
        </p:nvCxnSpPr>
        <p:spPr>
          <a:xfrm>
            <a:off x="8613220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A313043-E7CC-2925-0DDC-FE9DC67191CC}"/>
              </a:ext>
            </a:extLst>
          </p:cNvPr>
          <p:cNvSpPr txBox="1"/>
          <p:nvPr/>
        </p:nvSpPr>
        <p:spPr>
          <a:xfrm>
            <a:off x="3474402" y="1232339"/>
            <a:ext cx="6103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 and analyse the Top 2000 songs on Spotify between the year 1999 and 2019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0" name="CasellaDiTesto 1059">
            <a:extLst>
              <a:ext uri="{FF2B5EF4-FFF2-40B4-BE49-F238E27FC236}">
                <a16:creationId xmlns:a16="http://schemas.microsoft.com/office/drawing/2014/main" id="{BFB3282A-5247-9753-A077-0BE33C1C685A}"/>
              </a:ext>
            </a:extLst>
          </p:cNvPr>
          <p:cNvSpPr txBox="1"/>
          <p:nvPr/>
        </p:nvSpPr>
        <p:spPr>
          <a:xfrm>
            <a:off x="3474402" y="1979783"/>
            <a:ext cx="6103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r>
              <a:rPr lang="it-C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CH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  <a:r>
              <a:rPr lang="it-C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 err="1">
                <a:solidFill>
                  <a:schemeClr val="bg1"/>
                </a:solidFill>
              </a:rPr>
              <a:t>Most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consistent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artists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throughout</a:t>
            </a:r>
            <a:r>
              <a:rPr lang="it-CH" dirty="0">
                <a:solidFill>
                  <a:schemeClr val="bg1"/>
                </a:solidFill>
              </a:rPr>
              <a:t> the </a:t>
            </a:r>
            <a:r>
              <a:rPr lang="it-CH" dirty="0" err="1">
                <a:solidFill>
                  <a:schemeClr val="bg1"/>
                </a:solidFill>
              </a:rPr>
              <a:t>years</a:t>
            </a:r>
            <a:r>
              <a:rPr lang="it-CH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 err="1">
                <a:solidFill>
                  <a:schemeClr val="bg1"/>
                </a:solidFill>
              </a:rPr>
              <a:t>Average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popularity</a:t>
            </a:r>
            <a:r>
              <a:rPr lang="it-CH" dirty="0">
                <a:solidFill>
                  <a:schemeClr val="bg1"/>
                </a:solidFill>
              </a:rPr>
              <a:t> of </a:t>
            </a:r>
            <a:r>
              <a:rPr lang="it-CH" dirty="0" err="1">
                <a:solidFill>
                  <a:schemeClr val="bg1"/>
                </a:solidFill>
              </a:rPr>
              <a:t>those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artists</a:t>
            </a:r>
            <a:r>
              <a:rPr lang="it-CH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 err="1">
                <a:solidFill>
                  <a:schemeClr val="bg1"/>
                </a:solidFill>
              </a:rPr>
              <a:t>Most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present</a:t>
            </a:r>
            <a:r>
              <a:rPr lang="it-CH" dirty="0">
                <a:solidFill>
                  <a:schemeClr val="bg1"/>
                </a:solidFill>
              </a:rPr>
              <a:t> and </a:t>
            </a:r>
            <a:r>
              <a:rPr lang="it-CH" dirty="0" err="1">
                <a:solidFill>
                  <a:schemeClr val="bg1"/>
                </a:solidFill>
              </a:rPr>
              <a:t>popular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genres</a:t>
            </a:r>
            <a:r>
              <a:rPr lang="it-CH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>
                <a:solidFill>
                  <a:schemeClr val="bg1"/>
                </a:solidFill>
              </a:rPr>
              <a:t>Top 10 songs?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>
                <a:solidFill>
                  <a:schemeClr val="bg1"/>
                </a:solidFill>
              </a:rPr>
              <a:t>Valence of the top 10 songs?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>
                <a:solidFill>
                  <a:schemeClr val="bg1"/>
                </a:solidFill>
              </a:rPr>
              <a:t>Duration of the songs </a:t>
            </a:r>
            <a:r>
              <a:rPr lang="it-CH" dirty="0" err="1">
                <a:solidFill>
                  <a:schemeClr val="bg1"/>
                </a:solidFill>
              </a:rPr>
              <a:t>throughout</a:t>
            </a:r>
            <a:r>
              <a:rPr lang="it-CH" dirty="0">
                <a:solidFill>
                  <a:schemeClr val="bg1"/>
                </a:solidFill>
              </a:rPr>
              <a:t> the </a:t>
            </a:r>
            <a:r>
              <a:rPr lang="it-CH" dirty="0" err="1">
                <a:solidFill>
                  <a:schemeClr val="bg1"/>
                </a:solidFill>
              </a:rPr>
              <a:t>years</a:t>
            </a:r>
            <a:r>
              <a:rPr lang="it-CH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it-CH" dirty="0" err="1">
                <a:solidFill>
                  <a:schemeClr val="bg1"/>
                </a:solidFill>
              </a:rPr>
              <a:t>Any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correlation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between</a:t>
            </a:r>
            <a:r>
              <a:rPr lang="it-CH" dirty="0">
                <a:solidFill>
                  <a:schemeClr val="bg1"/>
                </a:solidFill>
              </a:rPr>
              <a:t> </a:t>
            </a:r>
            <a:r>
              <a:rPr lang="it-CH" dirty="0" err="1">
                <a:solidFill>
                  <a:schemeClr val="bg1"/>
                </a:solidFill>
              </a:rPr>
              <a:t>popularity</a:t>
            </a:r>
            <a:r>
              <a:rPr lang="it-CH" dirty="0">
                <a:solidFill>
                  <a:schemeClr val="bg1"/>
                </a:solidFill>
              </a:rPr>
              <a:t> and </a:t>
            </a:r>
            <a:r>
              <a:rPr lang="it-CH" dirty="0" err="1">
                <a:solidFill>
                  <a:schemeClr val="bg1"/>
                </a:solidFill>
              </a:rPr>
              <a:t>other</a:t>
            </a:r>
            <a:r>
              <a:rPr lang="it-CH" dirty="0">
                <a:solidFill>
                  <a:schemeClr val="bg1"/>
                </a:solidFill>
              </a:rPr>
              <a:t> features?</a:t>
            </a:r>
          </a:p>
          <a:p>
            <a:pPr marL="342900" indent="-342900">
              <a:buFont typeface="+mj-lt"/>
              <a:buAutoNum type="arabicPeriod"/>
            </a:pPr>
            <a:endParaRPr lang="it-CH" dirty="0">
              <a:solidFill>
                <a:schemeClr val="bg1"/>
              </a:solidFill>
            </a:endParaRPr>
          </a:p>
        </p:txBody>
      </p:sp>
      <p:pic>
        <p:nvPicPr>
          <p:cNvPr id="1061" name="Picture 2" descr="Explicit - Free ui icons">
            <a:extLst>
              <a:ext uri="{FF2B5EF4-FFF2-40B4-BE49-F238E27FC236}">
                <a16:creationId xmlns:a16="http://schemas.microsoft.com/office/drawing/2014/main" id="{8203001A-82F5-BE5E-D90B-BD15FD2C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0" y="5261774"/>
            <a:ext cx="633289" cy="6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3" name="CasellaDiTesto 1062">
            <a:extLst>
              <a:ext uri="{FF2B5EF4-FFF2-40B4-BE49-F238E27FC236}">
                <a16:creationId xmlns:a16="http://schemas.microsoft.com/office/drawing/2014/main" id="{F5389C22-53A4-BA3E-D30C-CC56C64A1C24}"/>
              </a:ext>
            </a:extLst>
          </p:cNvPr>
          <p:cNvSpPr txBox="1"/>
          <p:nvPr/>
        </p:nvSpPr>
        <p:spPr>
          <a:xfrm>
            <a:off x="3474402" y="4535313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two models that are able to: 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64" name="Picture 4" descr="Popularity - Free business and finance icons">
            <a:extLst>
              <a:ext uri="{FF2B5EF4-FFF2-40B4-BE49-F238E27FC236}">
                <a16:creationId xmlns:a16="http://schemas.microsoft.com/office/drawing/2014/main" id="{A1D87E1B-0D5F-8AE9-9EAB-BB19779EE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054" y="5253405"/>
            <a:ext cx="633282" cy="6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Rectangle: Single Corner Rounded 52">
            <a:extLst>
              <a:ext uri="{FF2B5EF4-FFF2-40B4-BE49-F238E27FC236}">
                <a16:creationId xmlns:a16="http://schemas.microsoft.com/office/drawing/2014/main" id="{E283AED0-2184-694B-4EA3-A951812858C6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: Single Corner Rounded 52">
            <a:extLst>
              <a:ext uri="{FF2B5EF4-FFF2-40B4-BE49-F238E27FC236}">
                <a16:creationId xmlns:a16="http://schemas.microsoft.com/office/drawing/2014/main" id="{C788434B-3FD3-2BE6-2BEB-13658AE5D65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9">
            <a:extLst>
              <a:ext uri="{FF2B5EF4-FFF2-40B4-BE49-F238E27FC236}">
                <a16:creationId xmlns:a16="http://schemas.microsoft.com/office/drawing/2014/main" id="{7C107F94-4885-C4DF-3EDD-B551C7FA689A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</p:spTree>
    <p:extLst>
      <p:ext uri="{BB962C8B-B14F-4D97-AF65-F5344CB8AC3E}">
        <p14:creationId xmlns:p14="http://schemas.microsoft.com/office/powerpoint/2010/main" val="189908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125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Regression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59521" y="3543201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91778" y="35817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3092EC-A2CE-70AC-648E-653CBB0DAC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9135" y="2496876"/>
            <a:ext cx="4936422" cy="30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5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125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Regression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59521" y="3543201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91778" y="35817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E3FE6-78F8-E3FF-3E76-F41D50FA0355}"/>
              </a:ext>
            </a:extLst>
          </p:cNvPr>
          <p:cNvSpPr txBox="1"/>
          <p:nvPr/>
        </p:nvSpPr>
        <p:spPr>
          <a:xfrm>
            <a:off x="3623310" y="2364941"/>
            <a:ext cx="7921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RMSE: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10.0363061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RSQ: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0.1658812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MAE: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7.9951019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113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1" y="388280"/>
            <a:ext cx="83826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Lasso Regression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59521" y="3543201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91778" y="35817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7" name="CasellaDiTesto 1340">
            <a:extLst>
              <a:ext uri="{FF2B5EF4-FFF2-40B4-BE49-F238E27FC236}">
                <a16:creationId xmlns:a16="http://schemas.microsoft.com/office/drawing/2014/main" id="{9072C0C0-B6CA-951F-6FAA-EBE054195967}"/>
              </a:ext>
            </a:extLst>
          </p:cNvPr>
          <p:cNvSpPr txBox="1"/>
          <p:nvPr/>
        </p:nvSpPr>
        <p:spPr>
          <a:xfrm>
            <a:off x="3474403" y="1919421"/>
            <a:ext cx="6358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Distributes</a:t>
            </a:r>
            <a:r>
              <a:rPr lang="fr-CH" dirty="0">
                <a:solidFill>
                  <a:schemeClr val="bg1"/>
                </a:solidFill>
              </a:rPr>
              <a:t> the </a:t>
            </a:r>
            <a:r>
              <a:rPr lang="fr-CH" dirty="0" err="1">
                <a:solidFill>
                  <a:schemeClr val="bg1"/>
                </a:solidFill>
              </a:rPr>
              <a:t>weights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Performs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feature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selection</a:t>
            </a:r>
            <a:r>
              <a:rPr lang="fr-CH" dirty="0">
                <a:solidFill>
                  <a:schemeClr val="bg1"/>
                </a:solidFill>
              </a:rPr>
              <a:t> (</a:t>
            </a:r>
            <a:r>
              <a:rPr lang="fr-CH" dirty="0" err="1">
                <a:solidFill>
                  <a:schemeClr val="bg1"/>
                </a:solidFill>
              </a:rPr>
              <a:t>weight</a:t>
            </a:r>
            <a:r>
              <a:rPr lang="fr-CH" dirty="0">
                <a:solidFill>
                  <a:schemeClr val="bg1"/>
                </a:solidFill>
              </a:rPr>
              <a:t> 0 </a:t>
            </a:r>
            <a:r>
              <a:rPr lang="fr-CH" dirty="0" err="1">
                <a:solidFill>
                  <a:schemeClr val="bg1"/>
                </a:solidFill>
              </a:rPr>
              <a:t>assigned</a:t>
            </a:r>
            <a:r>
              <a:rPr lang="fr-CH" dirty="0">
                <a:solidFill>
                  <a:schemeClr val="bg1"/>
                </a:solidFill>
              </a:rPr>
              <a:t> to </a:t>
            </a:r>
            <a:r>
              <a:rPr lang="fr-CH" dirty="0" err="1">
                <a:solidFill>
                  <a:schemeClr val="bg1"/>
                </a:solidFill>
              </a:rPr>
              <a:t>features</a:t>
            </a:r>
            <a:r>
              <a:rPr lang="fr-CH" dirty="0">
                <a:solidFill>
                  <a:schemeClr val="bg1"/>
                </a:solidFill>
              </a:rPr>
              <a:t> if </a:t>
            </a:r>
            <a:r>
              <a:rPr lang="fr-CH" dirty="0" err="1">
                <a:solidFill>
                  <a:schemeClr val="bg1"/>
                </a:solidFill>
              </a:rPr>
              <a:t>useless</a:t>
            </a:r>
            <a:r>
              <a:rPr lang="fr-CH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Tune L1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RMSE: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10.221164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RSQ: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0.163020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MAE: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8.213808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752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1" y="388280"/>
            <a:ext cx="82872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Ridge Regression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59521" y="3543201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91778" y="35817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7" name="CasellaDiTesto 1340">
            <a:extLst>
              <a:ext uri="{FF2B5EF4-FFF2-40B4-BE49-F238E27FC236}">
                <a16:creationId xmlns:a16="http://schemas.microsoft.com/office/drawing/2014/main" id="{9072C0C0-B6CA-951F-6FAA-EBE054195967}"/>
              </a:ext>
            </a:extLst>
          </p:cNvPr>
          <p:cNvSpPr txBox="1"/>
          <p:nvPr/>
        </p:nvSpPr>
        <p:spPr>
          <a:xfrm>
            <a:off x="3474403" y="1919421"/>
            <a:ext cx="63586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Presence</a:t>
            </a:r>
            <a:r>
              <a:rPr lang="fr-CH" dirty="0">
                <a:solidFill>
                  <a:schemeClr val="bg1"/>
                </a:solidFill>
              </a:rPr>
              <a:t> of </a:t>
            </a:r>
            <a:r>
              <a:rPr lang="fr-CH" dirty="0" err="1">
                <a:solidFill>
                  <a:schemeClr val="bg1"/>
                </a:solidFill>
              </a:rPr>
              <a:t>linear</a:t>
            </a:r>
            <a:r>
              <a:rPr lang="fr-CH" dirty="0">
                <a:solidFill>
                  <a:schemeClr val="bg1"/>
                </a:solidFill>
              </a:rPr>
              <a:t> relations </a:t>
            </a:r>
            <a:r>
              <a:rPr lang="fr-CH" dirty="0" err="1">
                <a:solidFill>
                  <a:schemeClr val="bg1"/>
                </a:solidFill>
              </a:rPr>
              <a:t>between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predictor</a:t>
            </a:r>
            <a:r>
              <a:rPr lang="fr-CH" dirty="0">
                <a:solidFill>
                  <a:schemeClr val="bg1"/>
                </a:solidFill>
              </a:rPr>
              <a:t> variables (confusion matrix)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Tune L2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RMSE: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10.0246504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RSQ: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0.1670626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MAE: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7.9984632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00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382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Decision Tree Regression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59521" y="3543201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91778" y="35817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7" name="CasellaDiTesto 1340">
            <a:extLst>
              <a:ext uri="{FF2B5EF4-FFF2-40B4-BE49-F238E27FC236}">
                <a16:creationId xmlns:a16="http://schemas.microsoft.com/office/drawing/2014/main" id="{9072C0C0-B6CA-951F-6FAA-EBE054195967}"/>
              </a:ext>
            </a:extLst>
          </p:cNvPr>
          <p:cNvSpPr txBox="1"/>
          <p:nvPr/>
        </p:nvSpPr>
        <p:spPr>
          <a:xfrm>
            <a:off x="3474402" y="1919421"/>
            <a:ext cx="78412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Decision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Tree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Regression</a:t>
            </a:r>
            <a:endParaRPr lang="fr-CH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catches non-</a:t>
            </a:r>
            <a:r>
              <a:rPr lang="fr-CH" dirty="0" err="1">
                <a:solidFill>
                  <a:schemeClr val="bg1"/>
                </a:solidFill>
              </a:rPr>
              <a:t>linear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relationships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between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predictors</a:t>
            </a:r>
            <a:r>
              <a:rPr lang="fr-CH" dirty="0">
                <a:solidFill>
                  <a:schemeClr val="bg1"/>
                </a:solidFill>
              </a:rPr>
              <a:t> and </a:t>
            </a:r>
            <a:r>
              <a:rPr lang="fr-CH" dirty="0" err="1">
                <a:solidFill>
                  <a:schemeClr val="bg1"/>
                </a:solidFill>
              </a:rPr>
              <a:t>target</a:t>
            </a:r>
            <a:endParaRPr lang="fr-CH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interpretability</a:t>
            </a:r>
            <a:endParaRPr lang="fr-CH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RMSE: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10.50952401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RSQ: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0.09577053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MAE: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8.43666194</a:t>
            </a:r>
            <a:endParaRPr lang="fr-CH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47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85832" y="388280"/>
            <a:ext cx="85128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Forest Regression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59521" y="3543201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91778" y="35817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1DADE9-E3C6-BD84-65B7-7918C5049F2A}"/>
              </a:ext>
            </a:extLst>
          </p:cNvPr>
          <p:cNvSpPr txBox="1"/>
          <p:nvPr/>
        </p:nvSpPr>
        <p:spPr>
          <a:xfrm>
            <a:off x="3454908" y="2135421"/>
            <a:ext cx="7559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Same reason as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Usually the best performing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RMSE: </a:t>
            </a: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10.198060</a:t>
            </a:r>
            <a:r>
              <a:rPr lang="en-US" dirty="0">
                <a:solidFill>
                  <a:schemeClr val="bg1"/>
                </a:solidFill>
              </a:rPr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RSQ: 0.143808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MAE: 8.160378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9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2965483" y="48183"/>
            <a:ext cx="94368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Pre-processing for classification task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59521" y="3543201"/>
            <a:ext cx="2412277" cy="363392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91778" y="35817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494577" y="4067479"/>
            <a:ext cx="2470906" cy="366917"/>
          </a:xfrm>
          <a:prstGeom prst="roundRect">
            <a:avLst>
              <a:gd name="adj" fmla="val 19779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54041" y="4163524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CF41F-1ADC-AFA3-B038-C1248756EFE3}"/>
              </a:ext>
            </a:extLst>
          </p:cNvPr>
          <p:cNvSpPr txBox="1"/>
          <p:nvPr/>
        </p:nvSpPr>
        <p:spPr>
          <a:xfrm>
            <a:off x="3428682" y="2364941"/>
            <a:ext cx="8641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Removed “artist” &amp; “song”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75/25 train/test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strata = explicit (highly imbalanced data)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Standardization applied on all numerical features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Classification recipe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CH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259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853129" y="373648"/>
            <a:ext cx="77360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Logistic Regression</a:t>
            </a:r>
          </a:p>
          <a:p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459353" y="4103948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87582" y="358388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</a:p>
          <a:p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F8288-659B-F0FA-D10B-7D8EEBC3DB5C}"/>
              </a:ext>
            </a:extLst>
          </p:cNvPr>
          <p:cNvSpPr txBox="1"/>
          <p:nvPr/>
        </p:nvSpPr>
        <p:spPr>
          <a:xfrm>
            <a:off x="3428683" y="2135421"/>
            <a:ext cx="806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0.8194444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ucida Sans" panose="020B0602030504020204" pitchFamily="34" charset="0"/>
              </a:rPr>
              <a:t>Kap</a:t>
            </a: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0.5212004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F-score: 0.6451613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381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853129" y="373648"/>
            <a:ext cx="77360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Discriminant Analysis</a:t>
            </a:r>
          </a:p>
          <a:p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459353" y="4103948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87582" y="358388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</a:p>
          <a:p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F8288-659B-F0FA-D10B-7D8EEBC3DB5C}"/>
              </a:ext>
            </a:extLst>
          </p:cNvPr>
          <p:cNvSpPr txBox="1"/>
          <p:nvPr/>
        </p:nvSpPr>
        <p:spPr>
          <a:xfrm>
            <a:off x="3428683" y="2135421"/>
            <a:ext cx="806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0.8287037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ucida Sans" panose="020B0602030504020204" pitchFamily="34" charset="0"/>
              </a:rPr>
              <a:t>Kap</a:t>
            </a: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0.5505567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F-score: 0.6451613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437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28683" y="288480"/>
            <a:ext cx="86970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Forest Classification</a:t>
            </a:r>
          </a:p>
          <a:p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459353" y="4103948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87582" y="358388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</a:p>
          <a:p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592EB7-05D9-D5DE-FF62-EF029D15D4CD}"/>
              </a:ext>
            </a:extLst>
          </p:cNvPr>
          <p:cNvSpPr txBox="1"/>
          <p:nvPr/>
        </p:nvSpPr>
        <p:spPr>
          <a:xfrm>
            <a:off x="3304646" y="2183304"/>
            <a:ext cx="61093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0.8217593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ucida Sans" panose="020B0602030504020204" pitchFamily="34" charset="0"/>
              </a:rPr>
              <a:t>Kap</a:t>
            </a: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: </a:t>
            </a:r>
            <a:r>
              <a:rPr lang="en-CH" b="0" i="0" dirty="0">
                <a:solidFill>
                  <a:schemeClr val="bg1"/>
                </a:solidFill>
                <a:effectLst/>
                <a:latin typeface="Lucida Sans" panose="020B0602030504020204" pitchFamily="34" charset="0"/>
              </a:rPr>
              <a:t>0.5285982</a:t>
            </a:r>
            <a:endParaRPr lang="en-US" b="0" i="0" dirty="0">
              <a:solidFill>
                <a:schemeClr val="bg1"/>
              </a:solidFill>
              <a:effectLst/>
              <a:latin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" panose="020B0602030504020204" pitchFamily="34" charset="0"/>
              </a:rPr>
              <a:t>F-score:</a:t>
            </a:r>
            <a:endParaRPr lang="en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68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6320472" y="474201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0D3526-C855-D54C-A854-118A3BDDF39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4F8FE75A-B50E-5956-0EAF-B269134B495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8BC080-6B3B-9555-DA27-040273993A1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48" name="Oval 187">
              <a:extLst>
                <a:ext uri="{FF2B5EF4-FFF2-40B4-BE49-F238E27FC236}">
                  <a16:creationId xmlns:a16="http://schemas.microsoft.com/office/drawing/2014/main" id="{90B9A517-0062-C0FB-7C6C-D34445BFB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188">
              <a:extLst>
                <a:ext uri="{FF2B5EF4-FFF2-40B4-BE49-F238E27FC236}">
                  <a16:creationId xmlns:a16="http://schemas.microsoft.com/office/drawing/2014/main" id="{6B132F85-4B8F-90F7-67B6-2C1A128A1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189">
              <a:extLst>
                <a:ext uri="{FF2B5EF4-FFF2-40B4-BE49-F238E27FC236}">
                  <a16:creationId xmlns:a16="http://schemas.microsoft.com/office/drawing/2014/main" id="{2630BD23-E405-DA2E-5019-A95981775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09F75501-C4A2-103E-A04E-3CDD30E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1">
              <a:extLst>
                <a:ext uri="{FF2B5EF4-FFF2-40B4-BE49-F238E27FC236}">
                  <a16:creationId xmlns:a16="http://schemas.microsoft.com/office/drawing/2014/main" id="{091A5D82-1CC0-5491-7754-33D2C5DCC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6257E6BA-9B6D-8C30-E421-3A5764EE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54AC6-B547-CEF0-1C7E-CF62EB5FBEF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4FB6C-E0F8-8531-5828-3B0949AEBD0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62" name="Graphic 61" descr="Badge Question Mark outline">
            <a:extLst>
              <a:ext uri="{FF2B5EF4-FFF2-40B4-BE49-F238E27FC236}">
                <a16:creationId xmlns:a16="http://schemas.microsoft.com/office/drawing/2014/main" id="{FEA56DA8-1EAE-5C43-5BC3-FBA7B73C8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63" name="Graphic 62" descr="Customer review outline">
            <a:extLst>
              <a:ext uri="{FF2B5EF4-FFF2-40B4-BE49-F238E27FC236}">
                <a16:creationId xmlns:a16="http://schemas.microsoft.com/office/drawing/2014/main" id="{4D5C47BE-AD96-C7D9-3842-E9310669B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24" name="Rectangle 18">
            <a:extLst>
              <a:ext uri="{FF2B5EF4-FFF2-40B4-BE49-F238E27FC236}">
                <a16:creationId xmlns:a16="http://schemas.microsoft.com/office/drawing/2014/main" id="{B6642581-F8FF-FFA7-6BD5-0136A2C25B94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25" name="TextBox 20">
            <a:extLst>
              <a:ext uri="{FF2B5EF4-FFF2-40B4-BE49-F238E27FC236}">
                <a16:creationId xmlns:a16="http://schemas.microsoft.com/office/drawing/2014/main" id="{702DE07C-3DBF-5565-5F0B-DF42D02DA66F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26" name="TextBox 21">
            <a:extLst>
              <a:ext uri="{FF2B5EF4-FFF2-40B4-BE49-F238E27FC236}">
                <a16:creationId xmlns:a16="http://schemas.microsoft.com/office/drawing/2014/main" id="{305352BA-BC75-2FF8-5C42-33A9261DFEC2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227" name="TextBox 22">
            <a:extLst>
              <a:ext uri="{FF2B5EF4-FFF2-40B4-BE49-F238E27FC236}">
                <a16:creationId xmlns:a16="http://schemas.microsoft.com/office/drawing/2014/main" id="{4C0E7D26-B8FE-D864-5A68-B63D4A2BD50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Cleaning</a:t>
            </a:r>
          </a:p>
        </p:txBody>
      </p:sp>
      <p:cxnSp>
        <p:nvCxnSpPr>
          <p:cNvPr id="1229" name="Straight Connector 34">
            <a:extLst>
              <a:ext uri="{FF2B5EF4-FFF2-40B4-BE49-F238E27FC236}">
                <a16:creationId xmlns:a16="http://schemas.microsoft.com/office/drawing/2014/main" id="{73BCB0BE-E92C-B85A-0B91-45641B5EA359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Straight Connector 35">
            <a:extLst>
              <a:ext uri="{FF2B5EF4-FFF2-40B4-BE49-F238E27FC236}">
                <a16:creationId xmlns:a16="http://schemas.microsoft.com/office/drawing/2014/main" id="{7803C513-96EB-2C0C-1560-93ECD428618F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3" name="Group 1035">
            <a:extLst>
              <a:ext uri="{FF2B5EF4-FFF2-40B4-BE49-F238E27FC236}">
                <a16:creationId xmlns:a16="http://schemas.microsoft.com/office/drawing/2014/main" id="{141076AD-8FAD-DFD7-10A9-49C1AC9981F2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34" name="Freeform 90">
              <a:extLst>
                <a:ext uri="{FF2B5EF4-FFF2-40B4-BE49-F238E27FC236}">
                  <a16:creationId xmlns:a16="http://schemas.microsoft.com/office/drawing/2014/main" id="{6F99BF4C-2C0A-2EBB-69B0-5C1EF3AB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1">
              <a:extLst>
                <a:ext uri="{FF2B5EF4-FFF2-40B4-BE49-F238E27FC236}">
                  <a16:creationId xmlns:a16="http://schemas.microsoft.com/office/drawing/2014/main" id="{53F21A35-541A-2E56-BFE7-D9C76B941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92">
              <a:extLst>
                <a:ext uri="{FF2B5EF4-FFF2-40B4-BE49-F238E27FC236}">
                  <a16:creationId xmlns:a16="http://schemas.microsoft.com/office/drawing/2014/main" id="{61792E43-311F-3466-DFB1-83F58F099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Oval 93">
              <a:extLst>
                <a:ext uri="{FF2B5EF4-FFF2-40B4-BE49-F238E27FC236}">
                  <a16:creationId xmlns:a16="http://schemas.microsoft.com/office/drawing/2014/main" id="{AA53D1DE-3CBF-523F-E05A-F9D680880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94">
              <a:extLst>
                <a:ext uri="{FF2B5EF4-FFF2-40B4-BE49-F238E27FC236}">
                  <a16:creationId xmlns:a16="http://schemas.microsoft.com/office/drawing/2014/main" id="{CAEF9B42-9F69-3006-61AD-8B6B8280C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Freeform 95">
              <a:extLst>
                <a:ext uri="{FF2B5EF4-FFF2-40B4-BE49-F238E27FC236}">
                  <a16:creationId xmlns:a16="http://schemas.microsoft.com/office/drawing/2014/main" id="{40273BC3-6FCA-7D1E-CFCA-7DB5CCF89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0" name="Group 1">
            <a:extLst>
              <a:ext uri="{FF2B5EF4-FFF2-40B4-BE49-F238E27FC236}">
                <a16:creationId xmlns:a16="http://schemas.microsoft.com/office/drawing/2014/main" id="{47255414-7D87-5EAB-5BEB-FD309DA5E5B7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41" name="Rectangle 80">
              <a:extLst>
                <a:ext uri="{FF2B5EF4-FFF2-40B4-BE49-F238E27FC236}">
                  <a16:creationId xmlns:a16="http://schemas.microsoft.com/office/drawing/2014/main" id="{77A349CF-3419-A5F6-1942-7F1692B1B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Rectangle 81">
              <a:extLst>
                <a:ext uri="{FF2B5EF4-FFF2-40B4-BE49-F238E27FC236}">
                  <a16:creationId xmlns:a16="http://schemas.microsoft.com/office/drawing/2014/main" id="{DE606061-934C-ABB9-C2A3-204780042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Rectangle 82">
              <a:extLst>
                <a:ext uri="{FF2B5EF4-FFF2-40B4-BE49-F238E27FC236}">
                  <a16:creationId xmlns:a16="http://schemas.microsoft.com/office/drawing/2014/main" id="{67288229-E830-FD76-6560-807CC70D1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4" name="Rectangle 83">
              <a:extLst>
                <a:ext uri="{FF2B5EF4-FFF2-40B4-BE49-F238E27FC236}">
                  <a16:creationId xmlns:a16="http://schemas.microsoft.com/office/drawing/2014/main" id="{3A7E75AD-1859-9815-4A48-2ED1F94EE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Rectangle 84">
              <a:extLst>
                <a:ext uri="{FF2B5EF4-FFF2-40B4-BE49-F238E27FC236}">
                  <a16:creationId xmlns:a16="http://schemas.microsoft.com/office/drawing/2014/main" id="{A9889FEC-1621-A6EB-7C87-E0BD53D9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Rectangle 85">
              <a:extLst>
                <a:ext uri="{FF2B5EF4-FFF2-40B4-BE49-F238E27FC236}">
                  <a16:creationId xmlns:a16="http://schemas.microsoft.com/office/drawing/2014/main" id="{F68931ED-4E22-7D1C-D757-AFD806CDF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7" name="Group 9">
            <a:extLst>
              <a:ext uri="{FF2B5EF4-FFF2-40B4-BE49-F238E27FC236}">
                <a16:creationId xmlns:a16="http://schemas.microsoft.com/office/drawing/2014/main" id="{008CB3D5-2056-25B6-0CBE-D3B229109A5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48" name="Freeform 244">
              <a:extLst>
                <a:ext uri="{FF2B5EF4-FFF2-40B4-BE49-F238E27FC236}">
                  <a16:creationId xmlns:a16="http://schemas.microsoft.com/office/drawing/2014/main" id="{956B000A-B57A-1949-4263-FA8B2059C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Freeform 245">
              <a:extLst>
                <a:ext uri="{FF2B5EF4-FFF2-40B4-BE49-F238E27FC236}">
                  <a16:creationId xmlns:a16="http://schemas.microsoft.com/office/drawing/2014/main" id="{FCB979C5-21EE-8D2C-96A9-B3BF6C36F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Line 246">
              <a:extLst>
                <a:ext uri="{FF2B5EF4-FFF2-40B4-BE49-F238E27FC236}">
                  <a16:creationId xmlns:a16="http://schemas.microsoft.com/office/drawing/2014/main" id="{D2AA8C1B-AB78-5A50-6C65-5D3F31C89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Line 247">
              <a:extLst>
                <a:ext uri="{FF2B5EF4-FFF2-40B4-BE49-F238E27FC236}">
                  <a16:creationId xmlns:a16="http://schemas.microsoft.com/office/drawing/2014/main" id="{37BD894C-85AF-6AE1-E731-B6B764D5B3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2" name="Line 248">
              <a:extLst>
                <a:ext uri="{FF2B5EF4-FFF2-40B4-BE49-F238E27FC236}">
                  <a16:creationId xmlns:a16="http://schemas.microsoft.com/office/drawing/2014/main" id="{7E25F898-37CB-2664-5D34-10F88506FA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3" name="Line 249">
              <a:extLst>
                <a:ext uri="{FF2B5EF4-FFF2-40B4-BE49-F238E27FC236}">
                  <a16:creationId xmlns:a16="http://schemas.microsoft.com/office/drawing/2014/main" id="{B4E18354-C563-CB5F-6C8D-D1176564D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Line 250">
              <a:extLst>
                <a:ext uri="{FF2B5EF4-FFF2-40B4-BE49-F238E27FC236}">
                  <a16:creationId xmlns:a16="http://schemas.microsoft.com/office/drawing/2014/main" id="{E696913F-6AEC-C35D-B2DD-36CBA7883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Line 251">
              <a:extLst>
                <a:ext uri="{FF2B5EF4-FFF2-40B4-BE49-F238E27FC236}">
                  <a16:creationId xmlns:a16="http://schemas.microsoft.com/office/drawing/2014/main" id="{E0F01E43-F3A4-6E29-7AEF-B8527F108F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Line 252">
              <a:extLst>
                <a:ext uri="{FF2B5EF4-FFF2-40B4-BE49-F238E27FC236}">
                  <a16:creationId xmlns:a16="http://schemas.microsoft.com/office/drawing/2014/main" id="{90F43019-58AF-C961-44A6-54160201F2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7" name="TextBox 2">
            <a:extLst>
              <a:ext uri="{FF2B5EF4-FFF2-40B4-BE49-F238E27FC236}">
                <a16:creationId xmlns:a16="http://schemas.microsoft.com/office/drawing/2014/main" id="{44C65084-E065-DF88-BCF6-86AFDCEF1F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58" name="TextBox 31">
            <a:extLst>
              <a:ext uri="{FF2B5EF4-FFF2-40B4-BE49-F238E27FC236}">
                <a16:creationId xmlns:a16="http://schemas.microsoft.com/office/drawing/2014/main" id="{2697D1BF-3D1F-3F0C-55F2-D01EA4912E1D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59" name="Straight Connector 32">
            <a:extLst>
              <a:ext uri="{FF2B5EF4-FFF2-40B4-BE49-F238E27FC236}">
                <a16:creationId xmlns:a16="http://schemas.microsoft.com/office/drawing/2014/main" id="{39A4D4DD-93AB-5594-C3EA-24B6F4B781BD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0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A72097ED-7154-02D3-D380-61E4E525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61" name="Group 36">
            <a:extLst>
              <a:ext uri="{FF2B5EF4-FFF2-40B4-BE49-F238E27FC236}">
                <a16:creationId xmlns:a16="http://schemas.microsoft.com/office/drawing/2014/main" id="{E20F0ACB-C985-0075-74EE-143A174BE013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62" name="Freeform 5">
              <a:extLst>
                <a:ext uri="{FF2B5EF4-FFF2-40B4-BE49-F238E27FC236}">
                  <a16:creationId xmlns:a16="http://schemas.microsoft.com/office/drawing/2014/main" id="{95FD27B2-8D2D-E0D8-1993-95D0DFD6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3" name="Freeform 6">
              <a:extLst>
                <a:ext uri="{FF2B5EF4-FFF2-40B4-BE49-F238E27FC236}">
                  <a16:creationId xmlns:a16="http://schemas.microsoft.com/office/drawing/2014/main" id="{40552284-3229-8B69-4109-A53927390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4" name="Line 7">
              <a:extLst>
                <a:ext uri="{FF2B5EF4-FFF2-40B4-BE49-F238E27FC236}">
                  <a16:creationId xmlns:a16="http://schemas.microsoft.com/office/drawing/2014/main" id="{DAE65EAE-EFC1-0B8F-EC20-8D992108D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5" name="Line 8">
              <a:extLst>
                <a:ext uri="{FF2B5EF4-FFF2-40B4-BE49-F238E27FC236}">
                  <a16:creationId xmlns:a16="http://schemas.microsoft.com/office/drawing/2014/main" id="{6E7B7C5F-8415-4ADF-ACA7-4DC1773F0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6" name="Line 9">
              <a:extLst>
                <a:ext uri="{FF2B5EF4-FFF2-40B4-BE49-F238E27FC236}">
                  <a16:creationId xmlns:a16="http://schemas.microsoft.com/office/drawing/2014/main" id="{820BF7F1-BB78-8D0C-2C47-1507302BB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7" name="Line 10">
              <a:extLst>
                <a:ext uri="{FF2B5EF4-FFF2-40B4-BE49-F238E27FC236}">
                  <a16:creationId xmlns:a16="http://schemas.microsoft.com/office/drawing/2014/main" id="{51345B80-D86F-1E6E-C909-A1A171AB4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8" name="Line 11">
              <a:extLst>
                <a:ext uri="{FF2B5EF4-FFF2-40B4-BE49-F238E27FC236}">
                  <a16:creationId xmlns:a16="http://schemas.microsoft.com/office/drawing/2014/main" id="{D6F7F013-E60E-3B9C-3310-19BB3F4E4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9" name="Line 12">
              <a:extLst>
                <a:ext uri="{FF2B5EF4-FFF2-40B4-BE49-F238E27FC236}">
                  <a16:creationId xmlns:a16="http://schemas.microsoft.com/office/drawing/2014/main" id="{04A7E3F7-04A0-83FA-CCB7-2B8934B893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0" name="Line 13">
              <a:extLst>
                <a:ext uri="{FF2B5EF4-FFF2-40B4-BE49-F238E27FC236}">
                  <a16:creationId xmlns:a16="http://schemas.microsoft.com/office/drawing/2014/main" id="{B256B695-8F8C-9CE8-E867-0D1E7DC7A5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1" name="Line 14">
              <a:extLst>
                <a:ext uri="{FF2B5EF4-FFF2-40B4-BE49-F238E27FC236}">
                  <a16:creationId xmlns:a16="http://schemas.microsoft.com/office/drawing/2014/main" id="{C0BE458A-1723-C35B-1FFF-F9B607EA2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15">
              <a:extLst>
                <a:ext uri="{FF2B5EF4-FFF2-40B4-BE49-F238E27FC236}">
                  <a16:creationId xmlns:a16="http://schemas.microsoft.com/office/drawing/2014/main" id="{DFDF4AE4-DDCD-7B24-82A8-9CFEB7E2FD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16">
              <a:extLst>
                <a:ext uri="{FF2B5EF4-FFF2-40B4-BE49-F238E27FC236}">
                  <a16:creationId xmlns:a16="http://schemas.microsoft.com/office/drawing/2014/main" id="{6235ADBF-02E2-8A0E-AF90-EA85B5B059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Line 17">
              <a:extLst>
                <a:ext uri="{FF2B5EF4-FFF2-40B4-BE49-F238E27FC236}">
                  <a16:creationId xmlns:a16="http://schemas.microsoft.com/office/drawing/2014/main" id="{20A32A2F-D1F2-C6CE-D968-E07F07F8B5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75" name="TextBox 1031">
            <a:extLst>
              <a:ext uri="{FF2B5EF4-FFF2-40B4-BE49-F238E27FC236}">
                <a16:creationId xmlns:a16="http://schemas.microsoft.com/office/drawing/2014/main" id="{41EBFF42-0158-C2EB-5CA6-D6D955A76C4C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276" name="TextBox 1042">
            <a:extLst>
              <a:ext uri="{FF2B5EF4-FFF2-40B4-BE49-F238E27FC236}">
                <a16:creationId xmlns:a16="http://schemas.microsoft.com/office/drawing/2014/main" id="{A323B984-8DB1-D0FA-4ABA-FB6E16DC19D7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277" name="Group 1046">
            <a:extLst>
              <a:ext uri="{FF2B5EF4-FFF2-40B4-BE49-F238E27FC236}">
                <a16:creationId xmlns:a16="http://schemas.microsoft.com/office/drawing/2014/main" id="{2DC006C6-FE3A-B85B-A200-EB916EA4E7B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78" name="Freeform 197">
              <a:extLst>
                <a:ext uri="{FF2B5EF4-FFF2-40B4-BE49-F238E27FC236}">
                  <a16:creationId xmlns:a16="http://schemas.microsoft.com/office/drawing/2014/main" id="{BBC65DD9-E4B5-6657-A06B-BF8AF879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Freeform 198">
              <a:extLst>
                <a:ext uri="{FF2B5EF4-FFF2-40B4-BE49-F238E27FC236}">
                  <a16:creationId xmlns:a16="http://schemas.microsoft.com/office/drawing/2014/main" id="{03F4D7A9-1CB7-F773-5481-893199850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199">
              <a:extLst>
                <a:ext uri="{FF2B5EF4-FFF2-40B4-BE49-F238E27FC236}">
                  <a16:creationId xmlns:a16="http://schemas.microsoft.com/office/drawing/2014/main" id="{66AD2CE3-339A-99DC-4926-9802C2F98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Freeform 200">
              <a:extLst>
                <a:ext uri="{FF2B5EF4-FFF2-40B4-BE49-F238E27FC236}">
                  <a16:creationId xmlns:a16="http://schemas.microsoft.com/office/drawing/2014/main" id="{50586DDE-FAF0-08A6-72DA-CA451A43E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Freeform 201">
              <a:extLst>
                <a:ext uri="{FF2B5EF4-FFF2-40B4-BE49-F238E27FC236}">
                  <a16:creationId xmlns:a16="http://schemas.microsoft.com/office/drawing/2014/main" id="{B5FE64FF-C569-06F8-4423-50A135199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3" name="Group 1052">
            <a:extLst>
              <a:ext uri="{FF2B5EF4-FFF2-40B4-BE49-F238E27FC236}">
                <a16:creationId xmlns:a16="http://schemas.microsoft.com/office/drawing/2014/main" id="{9D82B054-8269-EF18-2A7E-12038DC1373B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284" name="Oval 187">
              <a:extLst>
                <a:ext uri="{FF2B5EF4-FFF2-40B4-BE49-F238E27FC236}">
                  <a16:creationId xmlns:a16="http://schemas.microsoft.com/office/drawing/2014/main" id="{35BB8936-9072-3094-E536-F02962C38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5" name="Oval 188">
              <a:extLst>
                <a:ext uri="{FF2B5EF4-FFF2-40B4-BE49-F238E27FC236}">
                  <a16:creationId xmlns:a16="http://schemas.microsoft.com/office/drawing/2014/main" id="{5B0FD8B7-87AB-80D6-BC0D-D8A12D951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Oval 189">
              <a:extLst>
                <a:ext uri="{FF2B5EF4-FFF2-40B4-BE49-F238E27FC236}">
                  <a16:creationId xmlns:a16="http://schemas.microsoft.com/office/drawing/2014/main" id="{9C812B06-E556-1302-6CFD-53770F705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Freeform 190">
              <a:extLst>
                <a:ext uri="{FF2B5EF4-FFF2-40B4-BE49-F238E27FC236}">
                  <a16:creationId xmlns:a16="http://schemas.microsoft.com/office/drawing/2014/main" id="{11653904-9DD4-0976-3643-53C5CEE2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Freeform 191">
              <a:extLst>
                <a:ext uri="{FF2B5EF4-FFF2-40B4-BE49-F238E27FC236}">
                  <a16:creationId xmlns:a16="http://schemas.microsoft.com/office/drawing/2014/main" id="{0F7EB7A8-45F8-2BD4-8C33-19FB13D2E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Freeform 192">
              <a:extLst>
                <a:ext uri="{FF2B5EF4-FFF2-40B4-BE49-F238E27FC236}">
                  <a16:creationId xmlns:a16="http://schemas.microsoft.com/office/drawing/2014/main" id="{8FE04269-B4F7-5B97-3463-BE83F44AC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1" name="Rectangle: Single Corner Rounded 52">
            <a:extLst>
              <a:ext uri="{FF2B5EF4-FFF2-40B4-BE49-F238E27FC236}">
                <a16:creationId xmlns:a16="http://schemas.microsoft.com/office/drawing/2014/main" id="{E037B3D2-5108-9E82-2DEA-A9E565014479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: Single Corner Rounded 52">
            <a:extLst>
              <a:ext uri="{FF2B5EF4-FFF2-40B4-BE49-F238E27FC236}">
                <a16:creationId xmlns:a16="http://schemas.microsoft.com/office/drawing/2014/main" id="{2198DDED-CD02-EE70-B73F-2F4C3FF48FB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TextBox 19">
            <a:extLst>
              <a:ext uri="{FF2B5EF4-FFF2-40B4-BE49-F238E27FC236}">
                <a16:creationId xmlns:a16="http://schemas.microsoft.com/office/drawing/2014/main" id="{F11B2F78-C3F9-BC65-45C5-054C55CEDF82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294" name="CasellaDiTesto 1293">
            <a:extLst>
              <a:ext uri="{FF2B5EF4-FFF2-40B4-BE49-F238E27FC236}">
                <a16:creationId xmlns:a16="http://schemas.microsoft.com/office/drawing/2014/main" id="{7726574F-53AD-1060-7529-507331F83A16}"/>
              </a:ext>
            </a:extLst>
          </p:cNvPr>
          <p:cNvSpPr txBox="1"/>
          <p:nvPr/>
        </p:nvSpPr>
        <p:spPr>
          <a:xfrm>
            <a:off x="3509470" y="1322985"/>
            <a:ext cx="540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>
                <a:solidFill>
                  <a:schemeClr val="bg1"/>
                </a:solidFill>
                <a:hlinkClick r:id="rId9"/>
              </a:rPr>
              <a:t>Kaggle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dataset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containing</a:t>
            </a:r>
            <a:r>
              <a:rPr lang="fr-CH" dirty="0">
                <a:solidFill>
                  <a:schemeClr val="bg1"/>
                </a:solidFill>
              </a:rPr>
              <a:t> 2000 </a:t>
            </a:r>
            <a:r>
              <a:rPr lang="fr-CH" dirty="0" err="1">
                <a:solidFill>
                  <a:schemeClr val="bg1"/>
                </a:solidFill>
              </a:rPr>
              <a:t>songs</a:t>
            </a:r>
            <a:r>
              <a:rPr lang="fr-CH" dirty="0">
                <a:solidFill>
                  <a:schemeClr val="bg1"/>
                </a:solidFill>
              </a:rPr>
              <a:t> x 18 </a:t>
            </a:r>
            <a:r>
              <a:rPr lang="fr-CH" dirty="0" err="1">
                <a:solidFill>
                  <a:schemeClr val="bg1"/>
                </a:solidFill>
              </a:rPr>
              <a:t>features</a:t>
            </a:r>
            <a:endParaRPr lang="it-CH" dirty="0">
              <a:solidFill>
                <a:schemeClr val="bg1"/>
              </a:solidFill>
            </a:endParaRPr>
          </a:p>
        </p:txBody>
      </p:sp>
      <p:sp>
        <p:nvSpPr>
          <p:cNvPr id="1302" name="CasellaDiTesto 1301">
            <a:extLst>
              <a:ext uri="{FF2B5EF4-FFF2-40B4-BE49-F238E27FC236}">
                <a16:creationId xmlns:a16="http://schemas.microsoft.com/office/drawing/2014/main" id="{18A312D2-2F17-7AAA-0F2F-0D572378C29D}"/>
              </a:ext>
            </a:extLst>
          </p:cNvPr>
          <p:cNvSpPr txBox="1"/>
          <p:nvPr/>
        </p:nvSpPr>
        <p:spPr>
          <a:xfrm>
            <a:off x="3509470" y="1841548"/>
            <a:ext cx="420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Main </a:t>
            </a:r>
            <a:r>
              <a:rPr lang="fr-CH" dirty="0" err="1">
                <a:solidFill>
                  <a:schemeClr val="bg1"/>
                </a:solidFill>
              </a:rPr>
              <a:t>features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involved</a:t>
            </a:r>
            <a:r>
              <a:rPr lang="fr-CH" dirty="0">
                <a:solidFill>
                  <a:schemeClr val="bg1"/>
                </a:solidFill>
              </a:rPr>
              <a:t> in data </a:t>
            </a:r>
            <a:r>
              <a:rPr lang="fr-CH" dirty="0" err="1">
                <a:solidFill>
                  <a:schemeClr val="bg1"/>
                </a:solidFill>
              </a:rPr>
              <a:t>analysis</a:t>
            </a:r>
            <a:r>
              <a:rPr lang="fr-CH" dirty="0">
                <a:solidFill>
                  <a:schemeClr val="bg1"/>
                </a:solidFill>
              </a:rPr>
              <a:t>:</a:t>
            </a:r>
          </a:p>
        </p:txBody>
      </p:sp>
      <p:graphicFrame>
        <p:nvGraphicFramePr>
          <p:cNvPr id="1305" name="Tabella 1305">
            <a:extLst>
              <a:ext uri="{FF2B5EF4-FFF2-40B4-BE49-F238E27FC236}">
                <a16:creationId xmlns:a16="http://schemas.microsoft.com/office/drawing/2014/main" id="{2A68A92F-3B32-1990-3F48-5E4BAB830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44450"/>
              </p:ext>
            </p:extLst>
          </p:nvPr>
        </p:nvGraphicFramePr>
        <p:xfrm>
          <a:off x="3635721" y="2343915"/>
          <a:ext cx="8125890" cy="38130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8630">
                  <a:extLst>
                    <a:ext uri="{9D8B030D-6E8A-4147-A177-3AD203B41FA5}">
                      <a16:colId xmlns:a16="http://schemas.microsoft.com/office/drawing/2014/main" val="2828369883"/>
                    </a:ext>
                  </a:extLst>
                </a:gridCol>
                <a:gridCol w="2708630">
                  <a:extLst>
                    <a:ext uri="{9D8B030D-6E8A-4147-A177-3AD203B41FA5}">
                      <a16:colId xmlns:a16="http://schemas.microsoft.com/office/drawing/2014/main" val="2824927453"/>
                    </a:ext>
                  </a:extLst>
                </a:gridCol>
                <a:gridCol w="2708630">
                  <a:extLst>
                    <a:ext uri="{9D8B030D-6E8A-4147-A177-3AD203B41FA5}">
                      <a16:colId xmlns:a16="http://schemas.microsoft.com/office/drawing/2014/main" val="3338589384"/>
                    </a:ext>
                  </a:extLst>
                </a:gridCol>
              </a:tblGrid>
              <a:tr h="318974">
                <a:tc>
                  <a:txBody>
                    <a:bodyPr/>
                    <a:lstStyle/>
                    <a:p>
                      <a:r>
                        <a:rPr lang="fr-CH" sz="1600" b="0" dirty="0" err="1">
                          <a:solidFill>
                            <a:schemeClr val="tx1"/>
                          </a:solidFill>
                        </a:rPr>
                        <a:t>Feature</a:t>
                      </a:r>
                      <a:r>
                        <a:rPr lang="fr-CH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H" sz="1600" b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it-CH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1DB9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H" sz="16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it-CH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1DB9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H" sz="1600" b="0" dirty="0">
                          <a:solidFill>
                            <a:schemeClr val="tx1"/>
                          </a:solidFill>
                        </a:rPr>
                        <a:t>Values </a:t>
                      </a:r>
                      <a:r>
                        <a:rPr lang="fr-CH" sz="1600" b="0" dirty="0" err="1">
                          <a:solidFill>
                            <a:schemeClr val="tx1"/>
                          </a:solidFill>
                        </a:rPr>
                        <a:t>domain</a:t>
                      </a:r>
                      <a:endParaRPr lang="it-CH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1DB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042"/>
                  </a:ext>
                </a:extLst>
              </a:tr>
              <a:tr h="558206">
                <a:tc>
                  <a:txBody>
                    <a:bodyPr/>
                    <a:lstStyle/>
                    <a:p>
                      <a:r>
                        <a:rPr lang="it-CH" sz="1600"/>
                        <a:t>artist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 of the artist / band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sz="1600" dirty="0"/>
                        <a:t>                   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4305392"/>
                  </a:ext>
                </a:extLst>
              </a:tr>
              <a:tr h="318974">
                <a:tc>
                  <a:txBody>
                    <a:bodyPr/>
                    <a:lstStyle/>
                    <a:p>
                      <a:r>
                        <a:rPr lang="it-CH" sz="1600"/>
                        <a:t>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sz="1600"/>
                        <a:t>Name of the 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sz="1600" dirty="0"/>
                        <a:t>                   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121003"/>
                  </a:ext>
                </a:extLst>
              </a:tr>
              <a:tr h="499675">
                <a:tc>
                  <a:txBody>
                    <a:bodyPr/>
                    <a:lstStyle/>
                    <a:p>
                      <a:r>
                        <a:rPr lang="it-CH" sz="1600" dirty="0" err="1"/>
                        <a:t>duration_ms</a:t>
                      </a:r>
                      <a:endParaRPr lang="it-CH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Duration in milliseconds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CH" sz="1600" dirty="0"/>
                        <a:t>                   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447543"/>
                  </a:ext>
                </a:extLst>
              </a:tr>
              <a:tr h="558206">
                <a:tc>
                  <a:txBody>
                    <a:bodyPr/>
                    <a:lstStyle/>
                    <a:p>
                      <a:r>
                        <a:rPr lang="it-CH" sz="1600" u="sng" dirty="0"/>
                        <a:t>explicit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Indicates if a song is explicit or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sz="1600" dirty="0"/>
                        <a:t>False /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505395"/>
                  </a:ext>
                </a:extLst>
              </a:tr>
              <a:tr h="499675">
                <a:tc>
                  <a:txBody>
                    <a:bodyPr/>
                    <a:lstStyle/>
                    <a:p>
                      <a:r>
                        <a:rPr lang="it-CH" sz="160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year of the 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sz="1600" dirty="0"/>
                        <a:t>                   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796801"/>
                  </a:ext>
                </a:extLst>
              </a:tr>
              <a:tr h="318974">
                <a:tc>
                  <a:txBody>
                    <a:bodyPr/>
                    <a:lstStyle/>
                    <a:p>
                      <a:r>
                        <a:rPr lang="it-CH" sz="1600" u="sng" dirty="0" err="1"/>
                        <a:t>popularity</a:t>
                      </a:r>
                      <a:endParaRPr lang="it-CH" sz="1600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sz="1600"/>
                        <a:t>Popularity of the 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sz="1600" dirty="0"/>
                        <a:t>From 0 to 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953600"/>
                  </a:ext>
                </a:extLst>
              </a:tr>
              <a:tr h="318974">
                <a:tc>
                  <a:txBody>
                    <a:bodyPr/>
                    <a:lstStyle/>
                    <a:p>
                      <a:r>
                        <a:rPr lang="fr-CH" sz="1600" dirty="0"/>
                        <a:t>valence</a:t>
                      </a:r>
                      <a:endParaRPr lang="it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Musical </a:t>
                      </a:r>
                      <a:r>
                        <a:rPr lang="it-CH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positiveness</a:t>
                      </a:r>
                      <a:endParaRPr lang="it-CH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600" dirty="0" err="1"/>
                        <a:t>From</a:t>
                      </a:r>
                      <a:r>
                        <a:rPr lang="fr-CH" sz="1600" dirty="0"/>
                        <a:t> 0 to 1</a:t>
                      </a:r>
                      <a:endParaRPr lang="it-C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87365"/>
                  </a:ext>
                </a:extLst>
              </a:tr>
              <a:tr h="318974">
                <a:tc>
                  <a:txBody>
                    <a:bodyPr/>
                    <a:lstStyle/>
                    <a:p>
                      <a:r>
                        <a:rPr lang="fr-CH" sz="1600" dirty="0"/>
                        <a:t>genre</a:t>
                      </a:r>
                      <a:endParaRPr lang="it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Genre(s) of the </a:t>
                      </a:r>
                      <a:r>
                        <a:rPr lang="fr-CH" sz="1600" dirty="0" err="1"/>
                        <a:t>song</a:t>
                      </a:r>
                      <a:endParaRPr lang="it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More </a:t>
                      </a:r>
                      <a:r>
                        <a:rPr lang="fr-CH" sz="1600" dirty="0" err="1"/>
                        <a:t>than</a:t>
                      </a:r>
                      <a:r>
                        <a:rPr lang="fr-CH" sz="1600" dirty="0"/>
                        <a:t> 1 </a:t>
                      </a:r>
                      <a:r>
                        <a:rPr lang="fr-CH" sz="1600" dirty="0" err="1"/>
                        <a:t>allowed</a:t>
                      </a:r>
                      <a:endParaRPr lang="it-C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916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350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28683" y="288480"/>
            <a:ext cx="86970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ROC Curves</a:t>
            </a:r>
          </a:p>
          <a:p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459353" y="4103948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87582" y="358388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</a:p>
          <a:p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F62C012-81FB-505F-D6FC-0912086BEE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1960" y="1919421"/>
            <a:ext cx="6493660" cy="409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60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382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473324" y="4756974"/>
            <a:ext cx="2412277" cy="363392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81589" y="30602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287582" y="358388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287582" y="410075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49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ECA0E-5FD1-07E5-5901-3B14B5E17D66}"/>
              </a:ext>
            </a:extLst>
          </p:cNvPr>
          <p:cNvSpPr/>
          <p:nvPr/>
        </p:nvSpPr>
        <p:spPr>
          <a:xfrm>
            <a:off x="1819254" y="5762473"/>
            <a:ext cx="10372746" cy="10955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You!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2F0CF-7BB2-D284-8D2E-A78414AE605F}"/>
              </a:ext>
            </a:extLst>
          </p:cNvPr>
          <p:cNvSpPr txBox="1"/>
          <p:nvPr/>
        </p:nvSpPr>
        <p:spPr>
          <a:xfrm>
            <a:off x="1236324" y="3751808"/>
            <a:ext cx="9427866" cy="101566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Questions are welcome :)</a:t>
            </a:r>
            <a:endParaRPr lang="en-US" sz="60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E53BD0-2A62-0FD6-74F3-9AC3F1DE7FA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197673" y="5762473"/>
            <a:ext cx="8014045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5217516" y="326724"/>
            <a:ext cx="38956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Cleaning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41E184CA-388A-2B6D-B6D1-3ACAC722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B84FC1-C973-D19B-DCED-366446466CD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3AEECE9-4DFB-53DD-D598-D72DBBE3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0AA1C94-F512-6BB4-AD3A-24B0DA994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97A1D2A1-7B8C-37D1-F528-223756078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94E5A30D-FDF1-91EC-409E-8805225F9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4F7A0882-3902-135F-C7E5-A99618F1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C4ECB292-8453-980E-6F4E-5CE62FC66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0FC3C62F-A822-6D9C-F7E6-C6157BCBF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2F1597EC-E1EF-A8AC-400D-C664B29B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DB7579E6-A613-E720-90D2-1BC88FEEB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750A4D13-CCBE-CCAB-526D-E16C6ADDC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1FD7B190-3D6E-5ABA-143D-905BB7376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AC7A172D-E7D5-A383-8EFB-D733E33B0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E7B0B198-52CA-0DDE-7C85-6D5DDD72F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9AC35B-E965-00FC-8101-0667EBACDB76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ED9DFD82-D90E-2C2B-432F-AE8B1639FD80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7A5AC5C9-23C6-D193-BC83-FBA2BAF9AA3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22" name="Freeform 197">
              <a:extLst>
                <a:ext uri="{FF2B5EF4-FFF2-40B4-BE49-F238E27FC236}">
                  <a16:creationId xmlns:a16="http://schemas.microsoft.com/office/drawing/2014/main" id="{01AB78C0-DC94-2D5C-F556-E7CCBD30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Freeform 198">
              <a:extLst>
                <a:ext uri="{FF2B5EF4-FFF2-40B4-BE49-F238E27FC236}">
                  <a16:creationId xmlns:a16="http://schemas.microsoft.com/office/drawing/2014/main" id="{B7D0BEAD-9B2C-A961-85CD-9EC014E5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Rectangle 199">
              <a:extLst>
                <a:ext uri="{FF2B5EF4-FFF2-40B4-BE49-F238E27FC236}">
                  <a16:creationId xmlns:a16="http://schemas.microsoft.com/office/drawing/2014/main" id="{10B21AF0-5C51-D450-CC67-4899CA446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Freeform 200">
              <a:extLst>
                <a:ext uri="{FF2B5EF4-FFF2-40B4-BE49-F238E27FC236}">
                  <a16:creationId xmlns:a16="http://schemas.microsoft.com/office/drawing/2014/main" id="{67331785-5E3F-B782-3AB0-D400ED5CA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Freeform 201">
              <a:extLst>
                <a:ext uri="{FF2B5EF4-FFF2-40B4-BE49-F238E27FC236}">
                  <a16:creationId xmlns:a16="http://schemas.microsoft.com/office/drawing/2014/main" id="{EF1DC94D-30F6-A81C-0B9A-6DAECFC9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033008D6-5BB8-9F4C-CAA9-7E0C565B33AB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8" name="Oval 187">
              <a:extLst>
                <a:ext uri="{FF2B5EF4-FFF2-40B4-BE49-F238E27FC236}">
                  <a16:creationId xmlns:a16="http://schemas.microsoft.com/office/drawing/2014/main" id="{1ADC5C9F-586C-87D2-EDD2-05A3A86E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Oval 188">
              <a:extLst>
                <a:ext uri="{FF2B5EF4-FFF2-40B4-BE49-F238E27FC236}">
                  <a16:creationId xmlns:a16="http://schemas.microsoft.com/office/drawing/2014/main" id="{3A3131F3-9204-ACF0-81C0-F11E91F88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Oval 189">
              <a:extLst>
                <a:ext uri="{FF2B5EF4-FFF2-40B4-BE49-F238E27FC236}">
                  <a16:creationId xmlns:a16="http://schemas.microsoft.com/office/drawing/2014/main" id="{DCD35714-5859-81E7-B875-5F4D3FB7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90">
              <a:extLst>
                <a:ext uri="{FF2B5EF4-FFF2-40B4-BE49-F238E27FC236}">
                  <a16:creationId xmlns:a16="http://schemas.microsoft.com/office/drawing/2014/main" id="{475109A8-5BB9-C3FF-DE99-BEF1EA07E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91">
              <a:extLst>
                <a:ext uri="{FF2B5EF4-FFF2-40B4-BE49-F238E27FC236}">
                  <a16:creationId xmlns:a16="http://schemas.microsoft.com/office/drawing/2014/main" id="{579BEEB7-41E2-E360-AD0A-BCE3AF910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Freeform 192">
              <a:extLst>
                <a:ext uri="{FF2B5EF4-FFF2-40B4-BE49-F238E27FC236}">
                  <a16:creationId xmlns:a16="http://schemas.microsoft.com/office/drawing/2014/main" id="{B226C2A6-7110-DF86-F6A4-DCF94D29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BF7B64-B064-391C-BBC6-205F04DD890D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3A6C7-B0EA-6D61-2EDE-7D7AB1A89D34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42" name="Graphic 41" descr="Badge Question Mark outline">
            <a:extLst>
              <a:ext uri="{FF2B5EF4-FFF2-40B4-BE49-F238E27FC236}">
                <a16:creationId xmlns:a16="http://schemas.microsoft.com/office/drawing/2014/main" id="{DD68F11D-563B-1F63-93AA-9187360DC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43" name="Graphic 42" descr="Customer review outline">
            <a:extLst>
              <a:ext uri="{FF2B5EF4-FFF2-40B4-BE49-F238E27FC236}">
                <a16:creationId xmlns:a16="http://schemas.microsoft.com/office/drawing/2014/main" id="{80E702E3-1DFB-0E95-5E42-0E80B7ABD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47" name="Rectangle 18">
            <a:extLst>
              <a:ext uri="{FF2B5EF4-FFF2-40B4-BE49-F238E27FC236}">
                <a16:creationId xmlns:a16="http://schemas.microsoft.com/office/drawing/2014/main" id="{2CC00094-DE37-A540-F744-2E73A6E457A5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24" name="Rectangle: Single Corner Rounded 52">
            <a:extLst>
              <a:ext uri="{FF2B5EF4-FFF2-40B4-BE49-F238E27FC236}">
                <a16:creationId xmlns:a16="http://schemas.microsoft.com/office/drawing/2014/main" id="{828E47A7-C293-4F60-29CE-F79D51FEA30B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extBox 19">
            <a:extLst>
              <a:ext uri="{FF2B5EF4-FFF2-40B4-BE49-F238E27FC236}">
                <a16:creationId xmlns:a16="http://schemas.microsoft.com/office/drawing/2014/main" id="{3E4FE82B-22DC-A4E4-4ECF-3912C7228D5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026" name="TextBox 20">
            <a:extLst>
              <a:ext uri="{FF2B5EF4-FFF2-40B4-BE49-F238E27FC236}">
                <a16:creationId xmlns:a16="http://schemas.microsoft.com/office/drawing/2014/main" id="{139C8ECD-934F-0164-5840-ECBFBB0126D3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027" name="TextBox 22">
            <a:extLst>
              <a:ext uri="{FF2B5EF4-FFF2-40B4-BE49-F238E27FC236}">
                <a16:creationId xmlns:a16="http://schemas.microsoft.com/office/drawing/2014/main" id="{86DECF23-FEB9-B7E5-454D-E069C3C4FFB1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28" name="TextBox 23">
            <a:extLst>
              <a:ext uri="{FF2B5EF4-FFF2-40B4-BE49-F238E27FC236}">
                <a16:creationId xmlns:a16="http://schemas.microsoft.com/office/drawing/2014/main" id="{39D4F53B-D9C1-DBBF-9D63-8212A397F745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029" name="TextBox 24">
            <a:extLst>
              <a:ext uri="{FF2B5EF4-FFF2-40B4-BE49-F238E27FC236}">
                <a16:creationId xmlns:a16="http://schemas.microsoft.com/office/drawing/2014/main" id="{80644D36-B8E1-2524-3090-8D6ABBC1A512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030" name="Straight Connector 34">
            <a:extLst>
              <a:ext uri="{FF2B5EF4-FFF2-40B4-BE49-F238E27FC236}">
                <a16:creationId xmlns:a16="http://schemas.microsoft.com/office/drawing/2014/main" id="{EFE4768D-3DE7-21F0-2902-B2634245D53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35">
            <a:extLst>
              <a:ext uri="{FF2B5EF4-FFF2-40B4-BE49-F238E27FC236}">
                <a16:creationId xmlns:a16="http://schemas.microsoft.com/office/drawing/2014/main" id="{8DE5006E-6ED7-7DDF-789E-81CAB8EE0395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5">
            <a:extLst>
              <a:ext uri="{FF2B5EF4-FFF2-40B4-BE49-F238E27FC236}">
                <a16:creationId xmlns:a16="http://schemas.microsoft.com/office/drawing/2014/main" id="{558B4BB8-1CC8-EEFB-92CE-F8A87711C307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34" name="Group 1047">
            <a:extLst>
              <a:ext uri="{FF2B5EF4-FFF2-40B4-BE49-F238E27FC236}">
                <a16:creationId xmlns:a16="http://schemas.microsoft.com/office/drawing/2014/main" id="{9BC0889B-FEDE-F4C4-D28B-7CD6321916B4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3" name="Rectangle 80">
              <a:extLst>
                <a:ext uri="{FF2B5EF4-FFF2-40B4-BE49-F238E27FC236}">
                  <a16:creationId xmlns:a16="http://schemas.microsoft.com/office/drawing/2014/main" id="{2CBBE064-3EAC-ADE4-8786-13B67752E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6" name="Rectangle 81">
              <a:extLst>
                <a:ext uri="{FF2B5EF4-FFF2-40B4-BE49-F238E27FC236}">
                  <a16:creationId xmlns:a16="http://schemas.microsoft.com/office/drawing/2014/main" id="{3682C0B1-71D5-1881-EC49-661743EA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7" name="Rectangle 82">
              <a:extLst>
                <a:ext uri="{FF2B5EF4-FFF2-40B4-BE49-F238E27FC236}">
                  <a16:creationId xmlns:a16="http://schemas.microsoft.com/office/drawing/2014/main" id="{0EEFBFF6-19AB-AFAE-8930-051141134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Rectangle 83">
              <a:extLst>
                <a:ext uri="{FF2B5EF4-FFF2-40B4-BE49-F238E27FC236}">
                  <a16:creationId xmlns:a16="http://schemas.microsoft.com/office/drawing/2014/main" id="{38C9E424-93C0-ACCB-8C2C-5528D9AFB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Rectangle 84">
              <a:extLst>
                <a:ext uri="{FF2B5EF4-FFF2-40B4-BE49-F238E27FC236}">
                  <a16:creationId xmlns:a16="http://schemas.microsoft.com/office/drawing/2014/main" id="{7C69482B-96E3-B16E-3C04-C4FC95391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Rectangle 85">
              <a:extLst>
                <a:ext uri="{FF2B5EF4-FFF2-40B4-BE49-F238E27FC236}">
                  <a16:creationId xmlns:a16="http://schemas.microsoft.com/office/drawing/2014/main" id="{1CDE8D48-29E1-F522-6C73-1B1F60A2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8" name="Group 1035">
            <a:extLst>
              <a:ext uri="{FF2B5EF4-FFF2-40B4-BE49-F238E27FC236}">
                <a16:creationId xmlns:a16="http://schemas.microsoft.com/office/drawing/2014/main" id="{EC931F05-8FA2-B121-3BE7-8CC3CA98851D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59" name="Freeform 90">
              <a:extLst>
                <a:ext uri="{FF2B5EF4-FFF2-40B4-BE49-F238E27FC236}">
                  <a16:creationId xmlns:a16="http://schemas.microsoft.com/office/drawing/2014/main" id="{A0A015E2-CE8C-04C5-E4F9-DE33381CF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Line 91">
              <a:extLst>
                <a:ext uri="{FF2B5EF4-FFF2-40B4-BE49-F238E27FC236}">
                  <a16:creationId xmlns:a16="http://schemas.microsoft.com/office/drawing/2014/main" id="{7125CFE7-5577-2161-D9DC-FB357B6A77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92">
              <a:extLst>
                <a:ext uri="{FF2B5EF4-FFF2-40B4-BE49-F238E27FC236}">
                  <a16:creationId xmlns:a16="http://schemas.microsoft.com/office/drawing/2014/main" id="{5E78C7B5-E155-90CA-024D-799EDB420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Oval 93">
              <a:extLst>
                <a:ext uri="{FF2B5EF4-FFF2-40B4-BE49-F238E27FC236}">
                  <a16:creationId xmlns:a16="http://schemas.microsoft.com/office/drawing/2014/main" id="{337754D3-F113-7D9A-5503-D3093577C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4">
              <a:extLst>
                <a:ext uri="{FF2B5EF4-FFF2-40B4-BE49-F238E27FC236}">
                  <a16:creationId xmlns:a16="http://schemas.microsoft.com/office/drawing/2014/main" id="{F2D7EF94-E18A-5CDB-7E43-F3F24BDB7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Freeform 95">
              <a:extLst>
                <a:ext uri="{FF2B5EF4-FFF2-40B4-BE49-F238E27FC236}">
                  <a16:creationId xmlns:a16="http://schemas.microsoft.com/office/drawing/2014/main" id="{5C53E02A-84FB-7632-0F1C-E93A87D4C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66" name="Group 1166">
            <a:extLst>
              <a:ext uri="{FF2B5EF4-FFF2-40B4-BE49-F238E27FC236}">
                <a16:creationId xmlns:a16="http://schemas.microsoft.com/office/drawing/2014/main" id="{4E1E1AA1-E5DA-E1D4-B233-83307439751F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067" name="Freeform 244">
              <a:extLst>
                <a:ext uri="{FF2B5EF4-FFF2-40B4-BE49-F238E27FC236}">
                  <a16:creationId xmlns:a16="http://schemas.microsoft.com/office/drawing/2014/main" id="{7A57AFED-9F9D-3E54-89DD-A2357FB7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Freeform 245">
              <a:extLst>
                <a:ext uri="{FF2B5EF4-FFF2-40B4-BE49-F238E27FC236}">
                  <a16:creationId xmlns:a16="http://schemas.microsoft.com/office/drawing/2014/main" id="{EB4222BE-E00E-3C23-9D7C-79C3EAE90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246">
              <a:extLst>
                <a:ext uri="{FF2B5EF4-FFF2-40B4-BE49-F238E27FC236}">
                  <a16:creationId xmlns:a16="http://schemas.microsoft.com/office/drawing/2014/main" id="{5BEA50E7-3849-FC19-D1CF-C29652C43A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247">
              <a:extLst>
                <a:ext uri="{FF2B5EF4-FFF2-40B4-BE49-F238E27FC236}">
                  <a16:creationId xmlns:a16="http://schemas.microsoft.com/office/drawing/2014/main" id="{3E1AC93F-2822-0EDC-7942-7CCD540B1D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248">
              <a:extLst>
                <a:ext uri="{FF2B5EF4-FFF2-40B4-BE49-F238E27FC236}">
                  <a16:creationId xmlns:a16="http://schemas.microsoft.com/office/drawing/2014/main" id="{2714108F-D133-24EB-4827-E7D2BF901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249">
              <a:extLst>
                <a:ext uri="{FF2B5EF4-FFF2-40B4-BE49-F238E27FC236}">
                  <a16:creationId xmlns:a16="http://schemas.microsoft.com/office/drawing/2014/main" id="{72B31913-ABF3-AD2C-A051-8225AE29D8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3" name="Line 250">
              <a:extLst>
                <a:ext uri="{FF2B5EF4-FFF2-40B4-BE49-F238E27FC236}">
                  <a16:creationId xmlns:a16="http://schemas.microsoft.com/office/drawing/2014/main" id="{B84016B2-C328-853C-3EB7-E13B1E689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4" name="Line 251">
              <a:extLst>
                <a:ext uri="{FF2B5EF4-FFF2-40B4-BE49-F238E27FC236}">
                  <a16:creationId xmlns:a16="http://schemas.microsoft.com/office/drawing/2014/main" id="{BFD06301-08B0-8717-626C-B54126959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5" name="Line 252">
              <a:extLst>
                <a:ext uri="{FF2B5EF4-FFF2-40B4-BE49-F238E27FC236}">
                  <a16:creationId xmlns:a16="http://schemas.microsoft.com/office/drawing/2014/main" id="{3EAEED20-49A7-C6CA-4DDD-DECAD679B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76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CE116183-5103-4BF0-199D-14F62DD3E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77" name="Group 3">
            <a:extLst>
              <a:ext uri="{FF2B5EF4-FFF2-40B4-BE49-F238E27FC236}">
                <a16:creationId xmlns:a16="http://schemas.microsoft.com/office/drawing/2014/main" id="{A218E344-3054-05D8-70D2-1126F21410A8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78" name="Freeform 5">
              <a:extLst>
                <a:ext uri="{FF2B5EF4-FFF2-40B4-BE49-F238E27FC236}">
                  <a16:creationId xmlns:a16="http://schemas.microsoft.com/office/drawing/2014/main" id="{0EBD255A-BE4E-57C8-AD25-2F56CEC6F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9" name="Freeform 6">
              <a:extLst>
                <a:ext uri="{FF2B5EF4-FFF2-40B4-BE49-F238E27FC236}">
                  <a16:creationId xmlns:a16="http://schemas.microsoft.com/office/drawing/2014/main" id="{25E724CD-50FA-9C60-3CC9-7BC1855A9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0" name="Line 7">
              <a:extLst>
                <a:ext uri="{FF2B5EF4-FFF2-40B4-BE49-F238E27FC236}">
                  <a16:creationId xmlns:a16="http://schemas.microsoft.com/office/drawing/2014/main" id="{5717EF64-9C6F-21EB-F1C2-2A6E275AE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1" name="Line 8">
              <a:extLst>
                <a:ext uri="{FF2B5EF4-FFF2-40B4-BE49-F238E27FC236}">
                  <a16:creationId xmlns:a16="http://schemas.microsoft.com/office/drawing/2014/main" id="{90F5D629-C04C-6FDB-85F4-C1DE099F9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2" name="Line 9">
              <a:extLst>
                <a:ext uri="{FF2B5EF4-FFF2-40B4-BE49-F238E27FC236}">
                  <a16:creationId xmlns:a16="http://schemas.microsoft.com/office/drawing/2014/main" id="{A3D2E0A3-74CA-5784-695E-08A6277E24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5" name="Line 10">
              <a:extLst>
                <a:ext uri="{FF2B5EF4-FFF2-40B4-BE49-F238E27FC236}">
                  <a16:creationId xmlns:a16="http://schemas.microsoft.com/office/drawing/2014/main" id="{14142D32-055B-8FBB-3102-69FF7ADF9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6" name="Line 11">
              <a:extLst>
                <a:ext uri="{FF2B5EF4-FFF2-40B4-BE49-F238E27FC236}">
                  <a16:creationId xmlns:a16="http://schemas.microsoft.com/office/drawing/2014/main" id="{44C1F058-AB1F-7BFA-5AEE-CF4B2F2134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7" name="Line 12">
              <a:extLst>
                <a:ext uri="{FF2B5EF4-FFF2-40B4-BE49-F238E27FC236}">
                  <a16:creationId xmlns:a16="http://schemas.microsoft.com/office/drawing/2014/main" id="{14904120-BD38-22AB-7365-7266F6969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Line 13">
              <a:extLst>
                <a:ext uri="{FF2B5EF4-FFF2-40B4-BE49-F238E27FC236}">
                  <a16:creationId xmlns:a16="http://schemas.microsoft.com/office/drawing/2014/main" id="{72D37AE6-15A6-82F5-BF8D-AEABB72AA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Line 14">
              <a:extLst>
                <a:ext uri="{FF2B5EF4-FFF2-40B4-BE49-F238E27FC236}">
                  <a16:creationId xmlns:a16="http://schemas.microsoft.com/office/drawing/2014/main" id="{3FACD0FE-AC8E-7B51-CBCB-1EB7A3E4B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Line 15">
              <a:extLst>
                <a:ext uri="{FF2B5EF4-FFF2-40B4-BE49-F238E27FC236}">
                  <a16:creationId xmlns:a16="http://schemas.microsoft.com/office/drawing/2014/main" id="{27C82C1F-C1B2-87D7-1C8D-4D0509B869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Line 16">
              <a:extLst>
                <a:ext uri="{FF2B5EF4-FFF2-40B4-BE49-F238E27FC236}">
                  <a16:creationId xmlns:a16="http://schemas.microsoft.com/office/drawing/2014/main" id="{48190EF2-C7EE-8272-7DEE-44B97AAC76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2" name="Line 17">
              <a:extLst>
                <a:ext uri="{FF2B5EF4-FFF2-40B4-BE49-F238E27FC236}">
                  <a16:creationId xmlns:a16="http://schemas.microsoft.com/office/drawing/2014/main" id="{6CF7D5D6-B811-4AFC-2ECC-AB786BE42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3" name="TextBox 2">
            <a:extLst>
              <a:ext uri="{FF2B5EF4-FFF2-40B4-BE49-F238E27FC236}">
                <a16:creationId xmlns:a16="http://schemas.microsoft.com/office/drawing/2014/main" id="{8621F4F5-A9E9-0049-B290-0E47625CDDD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54" name="TextBox 1141">
            <a:extLst>
              <a:ext uri="{FF2B5EF4-FFF2-40B4-BE49-F238E27FC236}">
                <a16:creationId xmlns:a16="http://schemas.microsoft.com/office/drawing/2014/main" id="{3F30CCA2-4244-F765-EDA7-8F502E5F544D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55" name="Group 33">
            <a:extLst>
              <a:ext uri="{FF2B5EF4-FFF2-40B4-BE49-F238E27FC236}">
                <a16:creationId xmlns:a16="http://schemas.microsoft.com/office/drawing/2014/main" id="{9748AA56-5688-03DA-8396-0B14D9EF1EF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56" name="Freeform 197">
              <a:extLst>
                <a:ext uri="{FF2B5EF4-FFF2-40B4-BE49-F238E27FC236}">
                  <a16:creationId xmlns:a16="http://schemas.microsoft.com/office/drawing/2014/main" id="{6FFC0A63-DF28-8EC0-C871-2EDA50A52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8">
              <a:extLst>
                <a:ext uri="{FF2B5EF4-FFF2-40B4-BE49-F238E27FC236}">
                  <a16:creationId xmlns:a16="http://schemas.microsoft.com/office/drawing/2014/main" id="{50F55ABF-64BD-101B-732B-4D02AC874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Rectangle 199">
              <a:extLst>
                <a:ext uri="{FF2B5EF4-FFF2-40B4-BE49-F238E27FC236}">
                  <a16:creationId xmlns:a16="http://schemas.microsoft.com/office/drawing/2014/main" id="{F7367979-CC2A-44C1-0750-E1D8EAC30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9" name="Freeform 200">
              <a:extLst>
                <a:ext uri="{FF2B5EF4-FFF2-40B4-BE49-F238E27FC236}">
                  <a16:creationId xmlns:a16="http://schemas.microsoft.com/office/drawing/2014/main" id="{272E701E-7820-64B6-667D-15361BA1C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0" name="Freeform 201">
              <a:extLst>
                <a:ext uri="{FF2B5EF4-FFF2-40B4-BE49-F238E27FC236}">
                  <a16:creationId xmlns:a16="http://schemas.microsoft.com/office/drawing/2014/main" id="{D057B8A4-4FFA-49A1-3AB9-951928347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61" name="Group 44">
            <a:extLst>
              <a:ext uri="{FF2B5EF4-FFF2-40B4-BE49-F238E27FC236}">
                <a16:creationId xmlns:a16="http://schemas.microsoft.com/office/drawing/2014/main" id="{58069CFA-5EC8-04CF-466A-008E6B93AAFD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62" name="Oval 187">
              <a:extLst>
                <a:ext uri="{FF2B5EF4-FFF2-40B4-BE49-F238E27FC236}">
                  <a16:creationId xmlns:a16="http://schemas.microsoft.com/office/drawing/2014/main" id="{32657541-D443-BA28-6FDF-2E86CEBE4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3" name="Oval 188">
              <a:extLst>
                <a:ext uri="{FF2B5EF4-FFF2-40B4-BE49-F238E27FC236}">
                  <a16:creationId xmlns:a16="http://schemas.microsoft.com/office/drawing/2014/main" id="{4260E01F-D56C-CDA4-D9DA-DF1B4131B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4" name="Oval 189">
              <a:extLst>
                <a:ext uri="{FF2B5EF4-FFF2-40B4-BE49-F238E27FC236}">
                  <a16:creationId xmlns:a16="http://schemas.microsoft.com/office/drawing/2014/main" id="{9CB526F1-23A4-616F-011F-687E6F7F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5" name="Freeform 190">
              <a:extLst>
                <a:ext uri="{FF2B5EF4-FFF2-40B4-BE49-F238E27FC236}">
                  <a16:creationId xmlns:a16="http://schemas.microsoft.com/office/drawing/2014/main" id="{999FBE09-3BD1-5CA7-71CB-486BF55D6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6" name="Freeform 191">
              <a:extLst>
                <a:ext uri="{FF2B5EF4-FFF2-40B4-BE49-F238E27FC236}">
                  <a16:creationId xmlns:a16="http://schemas.microsoft.com/office/drawing/2014/main" id="{5A4C6F30-4BA6-F767-8794-95F61545C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7" name="Freeform 192">
              <a:extLst>
                <a:ext uri="{FF2B5EF4-FFF2-40B4-BE49-F238E27FC236}">
                  <a16:creationId xmlns:a16="http://schemas.microsoft.com/office/drawing/2014/main" id="{0DB0DA9E-2C2D-4988-A9D0-3A5CA8C83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8" name="TextBox 25">
            <a:extLst>
              <a:ext uri="{FF2B5EF4-FFF2-40B4-BE49-F238E27FC236}">
                <a16:creationId xmlns:a16="http://schemas.microsoft.com/office/drawing/2014/main" id="{DBD5A290-C99D-1D56-518D-792B73C1F7CE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9" name="TextBox 26">
            <a:extLst>
              <a:ext uri="{FF2B5EF4-FFF2-40B4-BE49-F238E27FC236}">
                <a16:creationId xmlns:a16="http://schemas.microsoft.com/office/drawing/2014/main" id="{74B7C4A0-6BC5-A5B4-2ABB-08703ABA158F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70" name="Graphic 61" descr="Badge Question Mark outline">
            <a:extLst>
              <a:ext uri="{FF2B5EF4-FFF2-40B4-BE49-F238E27FC236}">
                <a16:creationId xmlns:a16="http://schemas.microsoft.com/office/drawing/2014/main" id="{40FB5737-336C-8699-5B0E-1AB35C81C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71" name="Graphic 62" descr="Customer review outline">
            <a:extLst>
              <a:ext uri="{FF2B5EF4-FFF2-40B4-BE49-F238E27FC236}">
                <a16:creationId xmlns:a16="http://schemas.microsoft.com/office/drawing/2014/main" id="{BE768C75-7347-99C9-343F-B26917E58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72" name="Rectangle 18">
            <a:extLst>
              <a:ext uri="{FF2B5EF4-FFF2-40B4-BE49-F238E27FC236}">
                <a16:creationId xmlns:a16="http://schemas.microsoft.com/office/drawing/2014/main" id="{1A2FAC3C-BC92-F0F7-FD0B-926945BC6A22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3" name="TextBox 20">
            <a:extLst>
              <a:ext uri="{FF2B5EF4-FFF2-40B4-BE49-F238E27FC236}">
                <a16:creationId xmlns:a16="http://schemas.microsoft.com/office/drawing/2014/main" id="{3F9FB6BE-AF18-C534-782F-28E14304AEC4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74" name="TextBox 21">
            <a:extLst>
              <a:ext uri="{FF2B5EF4-FFF2-40B4-BE49-F238E27FC236}">
                <a16:creationId xmlns:a16="http://schemas.microsoft.com/office/drawing/2014/main" id="{D90D07CE-6B73-EFA2-4CFD-F5A038760E8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275" name="TextBox 22">
            <a:extLst>
              <a:ext uri="{FF2B5EF4-FFF2-40B4-BE49-F238E27FC236}">
                <a16:creationId xmlns:a16="http://schemas.microsoft.com/office/drawing/2014/main" id="{D4D7A6E2-1D96-D52E-DB3E-F16237CF6A6C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 Cleaning </a:t>
            </a:r>
          </a:p>
        </p:txBody>
      </p:sp>
      <p:cxnSp>
        <p:nvCxnSpPr>
          <p:cNvPr id="1277" name="Straight Connector 34">
            <a:extLst>
              <a:ext uri="{FF2B5EF4-FFF2-40B4-BE49-F238E27FC236}">
                <a16:creationId xmlns:a16="http://schemas.microsoft.com/office/drawing/2014/main" id="{65AFC338-54F6-CBE7-922A-03AB9B53F12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8" name="Straight Connector 35">
            <a:extLst>
              <a:ext uri="{FF2B5EF4-FFF2-40B4-BE49-F238E27FC236}">
                <a16:creationId xmlns:a16="http://schemas.microsoft.com/office/drawing/2014/main" id="{34BE118A-A65A-A907-EC4F-5967710B560D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9" name="Group 1035">
            <a:extLst>
              <a:ext uri="{FF2B5EF4-FFF2-40B4-BE49-F238E27FC236}">
                <a16:creationId xmlns:a16="http://schemas.microsoft.com/office/drawing/2014/main" id="{5A6FE6E6-4E01-58D5-C88A-F9A1555BD4E2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80" name="Freeform 90">
              <a:extLst>
                <a:ext uri="{FF2B5EF4-FFF2-40B4-BE49-F238E27FC236}">
                  <a16:creationId xmlns:a16="http://schemas.microsoft.com/office/drawing/2014/main" id="{C1DAFC32-FCE3-C60B-280D-B791941E3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Line 91">
              <a:extLst>
                <a:ext uri="{FF2B5EF4-FFF2-40B4-BE49-F238E27FC236}">
                  <a16:creationId xmlns:a16="http://schemas.microsoft.com/office/drawing/2014/main" id="{71131F24-BCF2-E4B7-F4FA-F65E72A98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Line 92">
              <a:extLst>
                <a:ext uri="{FF2B5EF4-FFF2-40B4-BE49-F238E27FC236}">
                  <a16:creationId xmlns:a16="http://schemas.microsoft.com/office/drawing/2014/main" id="{CE6091F8-1539-479B-26BD-4084480D67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Oval 93">
              <a:extLst>
                <a:ext uri="{FF2B5EF4-FFF2-40B4-BE49-F238E27FC236}">
                  <a16:creationId xmlns:a16="http://schemas.microsoft.com/office/drawing/2014/main" id="{A02329C8-6F1B-2285-6C6D-2DBFF775B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4" name="Line 94">
              <a:extLst>
                <a:ext uri="{FF2B5EF4-FFF2-40B4-BE49-F238E27FC236}">
                  <a16:creationId xmlns:a16="http://schemas.microsoft.com/office/drawing/2014/main" id="{A519F8B4-758B-1FDF-446E-26AA13751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5" name="Freeform 95">
              <a:extLst>
                <a:ext uri="{FF2B5EF4-FFF2-40B4-BE49-F238E27FC236}">
                  <a16:creationId xmlns:a16="http://schemas.microsoft.com/office/drawing/2014/main" id="{35DCBA55-86B0-B33D-85CC-468CCD370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6" name="Group 1">
            <a:extLst>
              <a:ext uri="{FF2B5EF4-FFF2-40B4-BE49-F238E27FC236}">
                <a16:creationId xmlns:a16="http://schemas.microsoft.com/office/drawing/2014/main" id="{BC0DBDB7-77CD-B3CA-B0DB-B05E310C2D5B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87" name="Rectangle 80">
              <a:extLst>
                <a:ext uri="{FF2B5EF4-FFF2-40B4-BE49-F238E27FC236}">
                  <a16:creationId xmlns:a16="http://schemas.microsoft.com/office/drawing/2014/main" id="{8D6B06FF-1228-94B3-8FFD-6CD0BBCAD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Rectangle 81">
              <a:extLst>
                <a:ext uri="{FF2B5EF4-FFF2-40B4-BE49-F238E27FC236}">
                  <a16:creationId xmlns:a16="http://schemas.microsoft.com/office/drawing/2014/main" id="{9B936FA8-D770-8249-407F-44428114A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Rectangle 82">
              <a:extLst>
                <a:ext uri="{FF2B5EF4-FFF2-40B4-BE49-F238E27FC236}">
                  <a16:creationId xmlns:a16="http://schemas.microsoft.com/office/drawing/2014/main" id="{B2EEFC37-FA03-9891-F32A-BF73875A9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Rectangle 83">
              <a:extLst>
                <a:ext uri="{FF2B5EF4-FFF2-40B4-BE49-F238E27FC236}">
                  <a16:creationId xmlns:a16="http://schemas.microsoft.com/office/drawing/2014/main" id="{84FA9D17-1E52-FEB9-1B26-500BF7504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Rectangle 84">
              <a:extLst>
                <a:ext uri="{FF2B5EF4-FFF2-40B4-BE49-F238E27FC236}">
                  <a16:creationId xmlns:a16="http://schemas.microsoft.com/office/drawing/2014/main" id="{940CA8D0-C485-6BD5-1605-79F555B04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Rectangle 85">
              <a:extLst>
                <a:ext uri="{FF2B5EF4-FFF2-40B4-BE49-F238E27FC236}">
                  <a16:creationId xmlns:a16="http://schemas.microsoft.com/office/drawing/2014/main" id="{4C3C593F-326A-13AE-5AEF-3F8A2808F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93" name="Group 9">
            <a:extLst>
              <a:ext uri="{FF2B5EF4-FFF2-40B4-BE49-F238E27FC236}">
                <a16:creationId xmlns:a16="http://schemas.microsoft.com/office/drawing/2014/main" id="{5825E923-6974-9D2F-8955-E25A53BEB15A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94" name="Freeform 244">
              <a:extLst>
                <a:ext uri="{FF2B5EF4-FFF2-40B4-BE49-F238E27FC236}">
                  <a16:creationId xmlns:a16="http://schemas.microsoft.com/office/drawing/2014/main" id="{6281217C-0565-48F2-3A19-26AD6CDA9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5" name="Freeform 245">
              <a:extLst>
                <a:ext uri="{FF2B5EF4-FFF2-40B4-BE49-F238E27FC236}">
                  <a16:creationId xmlns:a16="http://schemas.microsoft.com/office/drawing/2014/main" id="{EB04BDE7-A34C-3ECD-22C2-CA5123F43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6" name="Line 246">
              <a:extLst>
                <a:ext uri="{FF2B5EF4-FFF2-40B4-BE49-F238E27FC236}">
                  <a16:creationId xmlns:a16="http://schemas.microsoft.com/office/drawing/2014/main" id="{6CDE4DC1-4EE9-AD8F-5488-DFD7D3E4F1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7" name="Line 247">
              <a:extLst>
                <a:ext uri="{FF2B5EF4-FFF2-40B4-BE49-F238E27FC236}">
                  <a16:creationId xmlns:a16="http://schemas.microsoft.com/office/drawing/2014/main" id="{3B18F545-3C3C-31F2-3FBB-35BC0AB95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8" name="Line 248">
              <a:extLst>
                <a:ext uri="{FF2B5EF4-FFF2-40B4-BE49-F238E27FC236}">
                  <a16:creationId xmlns:a16="http://schemas.microsoft.com/office/drawing/2014/main" id="{15297881-F9FA-DECF-6CEC-984013A28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9" name="Line 249">
              <a:extLst>
                <a:ext uri="{FF2B5EF4-FFF2-40B4-BE49-F238E27FC236}">
                  <a16:creationId xmlns:a16="http://schemas.microsoft.com/office/drawing/2014/main" id="{A5F0A488-79D9-2834-94CF-B9860FE22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Line 250">
              <a:extLst>
                <a:ext uri="{FF2B5EF4-FFF2-40B4-BE49-F238E27FC236}">
                  <a16:creationId xmlns:a16="http://schemas.microsoft.com/office/drawing/2014/main" id="{29F68B1E-8A64-737D-9B2D-322931B11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251">
              <a:extLst>
                <a:ext uri="{FF2B5EF4-FFF2-40B4-BE49-F238E27FC236}">
                  <a16:creationId xmlns:a16="http://schemas.microsoft.com/office/drawing/2014/main" id="{10DFDCAD-5A30-E4E8-3F52-91CA6D205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252">
              <a:extLst>
                <a:ext uri="{FF2B5EF4-FFF2-40B4-BE49-F238E27FC236}">
                  <a16:creationId xmlns:a16="http://schemas.microsoft.com/office/drawing/2014/main" id="{3FAA8475-450A-14BF-7EB2-22B40D6E0B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03" name="TextBox 2">
            <a:extLst>
              <a:ext uri="{FF2B5EF4-FFF2-40B4-BE49-F238E27FC236}">
                <a16:creationId xmlns:a16="http://schemas.microsoft.com/office/drawing/2014/main" id="{4A93176A-00EC-015C-43B2-60032AF3990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Exploratory analysis</a:t>
            </a:r>
          </a:p>
        </p:txBody>
      </p:sp>
      <p:sp>
        <p:nvSpPr>
          <p:cNvPr id="1304" name="TextBox 31">
            <a:extLst>
              <a:ext uri="{FF2B5EF4-FFF2-40B4-BE49-F238E27FC236}">
                <a16:creationId xmlns:a16="http://schemas.microsoft.com/office/drawing/2014/main" id="{2FD1A648-B3FF-DD50-BAFE-C958F74A718A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305" name="Straight Connector 32">
            <a:extLst>
              <a:ext uri="{FF2B5EF4-FFF2-40B4-BE49-F238E27FC236}">
                <a16:creationId xmlns:a16="http://schemas.microsoft.com/office/drawing/2014/main" id="{6DF55388-F452-9D72-F235-FE1FDC7BC147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6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B8C9CFC1-EBA1-693E-C1B0-8390CB075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307" name="Group 36">
            <a:extLst>
              <a:ext uri="{FF2B5EF4-FFF2-40B4-BE49-F238E27FC236}">
                <a16:creationId xmlns:a16="http://schemas.microsoft.com/office/drawing/2014/main" id="{82DE6DC5-82E0-5009-505B-7A5D46965DB5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308" name="Freeform 5">
              <a:extLst>
                <a:ext uri="{FF2B5EF4-FFF2-40B4-BE49-F238E27FC236}">
                  <a16:creationId xmlns:a16="http://schemas.microsoft.com/office/drawing/2014/main" id="{6A54C9CD-6DF3-450F-FFB7-089D5A22F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Freeform 6">
              <a:extLst>
                <a:ext uri="{FF2B5EF4-FFF2-40B4-BE49-F238E27FC236}">
                  <a16:creationId xmlns:a16="http://schemas.microsoft.com/office/drawing/2014/main" id="{30D0286B-094A-9E0B-9910-87CD42405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7">
              <a:extLst>
                <a:ext uri="{FF2B5EF4-FFF2-40B4-BE49-F238E27FC236}">
                  <a16:creationId xmlns:a16="http://schemas.microsoft.com/office/drawing/2014/main" id="{67500FCE-DC1D-4F3B-504F-EC0C7A7E4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8">
              <a:extLst>
                <a:ext uri="{FF2B5EF4-FFF2-40B4-BE49-F238E27FC236}">
                  <a16:creationId xmlns:a16="http://schemas.microsoft.com/office/drawing/2014/main" id="{BAEFFD9F-9A2C-3A14-B041-7847FB9E8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2" name="Line 9">
              <a:extLst>
                <a:ext uri="{FF2B5EF4-FFF2-40B4-BE49-F238E27FC236}">
                  <a16:creationId xmlns:a16="http://schemas.microsoft.com/office/drawing/2014/main" id="{0DBAF53A-7879-A8D1-D231-2E2B4BAA6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3" name="Line 10">
              <a:extLst>
                <a:ext uri="{FF2B5EF4-FFF2-40B4-BE49-F238E27FC236}">
                  <a16:creationId xmlns:a16="http://schemas.microsoft.com/office/drawing/2014/main" id="{EED0099F-E4E2-2FF2-792A-BA37AF10E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4" name="Line 11">
              <a:extLst>
                <a:ext uri="{FF2B5EF4-FFF2-40B4-BE49-F238E27FC236}">
                  <a16:creationId xmlns:a16="http://schemas.microsoft.com/office/drawing/2014/main" id="{B2AA284E-593F-69F8-2287-C221D65FE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5" name="Line 12">
              <a:extLst>
                <a:ext uri="{FF2B5EF4-FFF2-40B4-BE49-F238E27FC236}">
                  <a16:creationId xmlns:a16="http://schemas.microsoft.com/office/drawing/2014/main" id="{1012D8D0-DDF9-DB57-45B8-859D79EEF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Line 13">
              <a:extLst>
                <a:ext uri="{FF2B5EF4-FFF2-40B4-BE49-F238E27FC236}">
                  <a16:creationId xmlns:a16="http://schemas.microsoft.com/office/drawing/2014/main" id="{68F6A351-855C-1A1F-F19E-7897E0164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Line 14">
              <a:extLst>
                <a:ext uri="{FF2B5EF4-FFF2-40B4-BE49-F238E27FC236}">
                  <a16:creationId xmlns:a16="http://schemas.microsoft.com/office/drawing/2014/main" id="{0C700E31-A1E9-83E5-7A44-76C62ED38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Line 15">
              <a:extLst>
                <a:ext uri="{FF2B5EF4-FFF2-40B4-BE49-F238E27FC236}">
                  <a16:creationId xmlns:a16="http://schemas.microsoft.com/office/drawing/2014/main" id="{7AEA4069-5967-993D-17B3-A46CE4B281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Line 16">
              <a:extLst>
                <a:ext uri="{FF2B5EF4-FFF2-40B4-BE49-F238E27FC236}">
                  <a16:creationId xmlns:a16="http://schemas.microsoft.com/office/drawing/2014/main" id="{70C4CCE3-9066-2FB0-FA0E-2399483FB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0" name="Line 17">
              <a:extLst>
                <a:ext uri="{FF2B5EF4-FFF2-40B4-BE49-F238E27FC236}">
                  <a16:creationId xmlns:a16="http://schemas.microsoft.com/office/drawing/2014/main" id="{3B2FC51B-48A9-2DD1-6AED-04877A491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1" name="TextBox 1031">
            <a:extLst>
              <a:ext uri="{FF2B5EF4-FFF2-40B4-BE49-F238E27FC236}">
                <a16:creationId xmlns:a16="http://schemas.microsoft.com/office/drawing/2014/main" id="{0F3202CB-062F-4B09-9F85-AC384F7638D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22" name="TextBox 1042">
            <a:extLst>
              <a:ext uri="{FF2B5EF4-FFF2-40B4-BE49-F238E27FC236}">
                <a16:creationId xmlns:a16="http://schemas.microsoft.com/office/drawing/2014/main" id="{51F08CC5-EC9B-EDF9-7C00-1B15910A9B52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23" name="Group 1046">
            <a:extLst>
              <a:ext uri="{FF2B5EF4-FFF2-40B4-BE49-F238E27FC236}">
                <a16:creationId xmlns:a16="http://schemas.microsoft.com/office/drawing/2014/main" id="{4D200889-F18D-B621-A3D7-E8B29A697385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24" name="Freeform 197">
              <a:extLst>
                <a:ext uri="{FF2B5EF4-FFF2-40B4-BE49-F238E27FC236}">
                  <a16:creationId xmlns:a16="http://schemas.microsoft.com/office/drawing/2014/main" id="{3D7430AC-9952-26ED-5CCD-333B78C69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8">
              <a:extLst>
                <a:ext uri="{FF2B5EF4-FFF2-40B4-BE49-F238E27FC236}">
                  <a16:creationId xmlns:a16="http://schemas.microsoft.com/office/drawing/2014/main" id="{BA90AD05-A8BD-5921-52BA-7ED7F8405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Rectangle 199">
              <a:extLst>
                <a:ext uri="{FF2B5EF4-FFF2-40B4-BE49-F238E27FC236}">
                  <a16:creationId xmlns:a16="http://schemas.microsoft.com/office/drawing/2014/main" id="{2FDC204F-BC8A-6FC3-519A-0EF7744A7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7" name="Freeform 200">
              <a:extLst>
                <a:ext uri="{FF2B5EF4-FFF2-40B4-BE49-F238E27FC236}">
                  <a16:creationId xmlns:a16="http://schemas.microsoft.com/office/drawing/2014/main" id="{9599C9AB-8A89-DFBD-B738-E7B29C575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8" name="Freeform 201">
              <a:extLst>
                <a:ext uri="{FF2B5EF4-FFF2-40B4-BE49-F238E27FC236}">
                  <a16:creationId xmlns:a16="http://schemas.microsoft.com/office/drawing/2014/main" id="{725B4FCC-BE1C-78B1-0E68-A92AC1DDE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9" name="Group 1052">
            <a:extLst>
              <a:ext uri="{FF2B5EF4-FFF2-40B4-BE49-F238E27FC236}">
                <a16:creationId xmlns:a16="http://schemas.microsoft.com/office/drawing/2014/main" id="{23E07EA7-99F3-CD4D-F04D-B663FEA74576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30" name="Oval 187">
              <a:extLst>
                <a:ext uri="{FF2B5EF4-FFF2-40B4-BE49-F238E27FC236}">
                  <a16:creationId xmlns:a16="http://schemas.microsoft.com/office/drawing/2014/main" id="{C98B0EA4-3F42-69CD-8235-81CC00329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1" name="Oval 188">
              <a:extLst>
                <a:ext uri="{FF2B5EF4-FFF2-40B4-BE49-F238E27FC236}">
                  <a16:creationId xmlns:a16="http://schemas.microsoft.com/office/drawing/2014/main" id="{0B4A9D8B-FE89-05FB-F116-20E6913E8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2" name="Oval 189">
              <a:extLst>
                <a:ext uri="{FF2B5EF4-FFF2-40B4-BE49-F238E27FC236}">
                  <a16:creationId xmlns:a16="http://schemas.microsoft.com/office/drawing/2014/main" id="{E550F895-AA75-DE06-5585-2D6990B2B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3" name="Freeform 190">
              <a:extLst>
                <a:ext uri="{FF2B5EF4-FFF2-40B4-BE49-F238E27FC236}">
                  <a16:creationId xmlns:a16="http://schemas.microsoft.com/office/drawing/2014/main" id="{13DE50BC-E8F0-A1CB-A876-516D955F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4" name="Freeform 191">
              <a:extLst>
                <a:ext uri="{FF2B5EF4-FFF2-40B4-BE49-F238E27FC236}">
                  <a16:creationId xmlns:a16="http://schemas.microsoft.com/office/drawing/2014/main" id="{E04A2914-B26C-ED37-7DE5-37DCD0C62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5" name="Freeform 192">
              <a:extLst>
                <a:ext uri="{FF2B5EF4-FFF2-40B4-BE49-F238E27FC236}">
                  <a16:creationId xmlns:a16="http://schemas.microsoft.com/office/drawing/2014/main" id="{04250728-0A47-B315-3BC9-8B7172FB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37" name="Rectangle: Single Corner Rounded 52">
            <a:extLst>
              <a:ext uri="{FF2B5EF4-FFF2-40B4-BE49-F238E27FC236}">
                <a16:creationId xmlns:a16="http://schemas.microsoft.com/office/drawing/2014/main" id="{D488CE2D-ACCE-A61C-19A2-73861BA5A973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8" name="Rectangle: Single Corner Rounded 52">
            <a:extLst>
              <a:ext uri="{FF2B5EF4-FFF2-40B4-BE49-F238E27FC236}">
                <a16:creationId xmlns:a16="http://schemas.microsoft.com/office/drawing/2014/main" id="{4CCF1EAA-B662-4A67-0551-6E2DA7389555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9" name="TextBox 19">
            <a:extLst>
              <a:ext uri="{FF2B5EF4-FFF2-40B4-BE49-F238E27FC236}">
                <a16:creationId xmlns:a16="http://schemas.microsoft.com/office/drawing/2014/main" id="{995CE86E-8FE7-5710-88C2-CE158F99A98C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341" name="CasellaDiTesto 1340">
            <a:extLst>
              <a:ext uri="{FF2B5EF4-FFF2-40B4-BE49-F238E27FC236}">
                <a16:creationId xmlns:a16="http://schemas.microsoft.com/office/drawing/2014/main" id="{29F88118-DA95-E8BC-9D3A-130DABC27B0B}"/>
              </a:ext>
            </a:extLst>
          </p:cNvPr>
          <p:cNvSpPr txBox="1"/>
          <p:nvPr/>
        </p:nvSpPr>
        <p:spPr>
          <a:xfrm>
            <a:off x="3474402" y="1242284"/>
            <a:ext cx="681507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0 </a:t>
            </a:r>
            <a:r>
              <a:rPr lang="fr-CH" dirty="0" err="1">
                <a:solidFill>
                  <a:schemeClr val="bg1"/>
                </a:solidFill>
              </a:rPr>
              <a:t>null</a:t>
            </a:r>
            <a:r>
              <a:rPr lang="fr-CH" dirty="0">
                <a:solidFill>
                  <a:schemeClr val="bg1"/>
                </a:solidFill>
              </a:rPr>
              <a:t> values</a:t>
            </a:r>
          </a:p>
          <a:p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Ambiguous</a:t>
            </a:r>
            <a:r>
              <a:rPr lang="fr-CH" dirty="0">
                <a:solidFill>
                  <a:schemeClr val="bg1"/>
                </a:solidFill>
              </a:rPr>
              <a:t> «set()» value in</a:t>
            </a:r>
            <a:r>
              <a:rPr lang="fr-CH" b="1" dirty="0">
                <a:solidFill>
                  <a:schemeClr val="bg1"/>
                </a:solidFill>
              </a:rPr>
              <a:t> </a:t>
            </a:r>
            <a:r>
              <a:rPr lang="fr-CH" dirty="0">
                <a:solidFill>
                  <a:schemeClr val="bg1"/>
                </a:solidFill>
              </a:rPr>
              <a:t>genre </a:t>
            </a:r>
            <a:r>
              <a:rPr lang="fr-CH" dirty="0" err="1">
                <a:solidFill>
                  <a:schemeClr val="bg1"/>
                </a:solidFill>
              </a:rPr>
              <a:t>column</a:t>
            </a:r>
            <a:endParaRPr lang="fr-CH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No </a:t>
            </a:r>
            <a:r>
              <a:rPr lang="fr-CH" dirty="0" err="1">
                <a:solidFill>
                  <a:schemeClr val="bg1"/>
                </a:solidFill>
              </a:rPr>
              <a:t>interpretability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available</a:t>
            </a:r>
            <a:r>
              <a:rPr lang="fr-CH" dirty="0">
                <a:solidFill>
                  <a:schemeClr val="bg1"/>
                </a:solidFill>
              </a:rPr>
              <a:t>  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 22 </a:t>
            </a:r>
            <a:r>
              <a:rPr lang="fr-CH" dirty="0" err="1">
                <a:solidFill>
                  <a:schemeClr val="bg1"/>
                </a:solidFill>
                <a:sym typeface="Wingdings" panose="05000000000000000000" pitchFamily="2" charset="2"/>
              </a:rPr>
              <a:t>rows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CH" dirty="0" err="1">
                <a:solidFill>
                  <a:schemeClr val="bg1"/>
                </a:solidFill>
                <a:sym typeface="Wingdings" panose="05000000000000000000" pitchFamily="2" charset="2"/>
              </a:rPr>
              <a:t>removed</a:t>
            </a:r>
            <a:endParaRPr lang="fr-CH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59 duplicate </a:t>
            </a:r>
            <a:r>
              <a:rPr lang="fr-CH" dirty="0" err="1">
                <a:solidFill>
                  <a:schemeClr val="bg1"/>
                </a:solidFill>
              </a:rPr>
              <a:t>rows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removed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1998 and 2020 </a:t>
            </a:r>
            <a:r>
              <a:rPr lang="fr-CH" dirty="0" err="1">
                <a:solidFill>
                  <a:schemeClr val="bg1"/>
                </a:solidFill>
              </a:rPr>
              <a:t>year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rows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removed</a:t>
            </a:r>
            <a:r>
              <a:rPr lang="fr-CH" dirty="0">
                <a:solidFill>
                  <a:schemeClr val="bg1"/>
                </a:solidFill>
              </a:rPr>
              <a:t> (</a:t>
            </a:r>
            <a:r>
              <a:rPr lang="fr-CH" dirty="0" err="1">
                <a:solidFill>
                  <a:schemeClr val="bg1"/>
                </a:solidFill>
              </a:rPr>
              <a:t>outliers</a:t>
            </a:r>
            <a:r>
              <a:rPr lang="fr-CH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1 </a:t>
            </a:r>
            <a:r>
              <a:rPr lang="fr-CH" dirty="0" err="1">
                <a:solidFill>
                  <a:schemeClr val="bg1"/>
                </a:solidFill>
              </a:rPr>
              <a:t>song</a:t>
            </a:r>
            <a:r>
              <a:rPr lang="fr-CH" dirty="0">
                <a:solidFill>
                  <a:schemeClr val="bg1"/>
                </a:solidFill>
              </a:rPr>
              <a:t> for 1998, 3 </a:t>
            </a:r>
            <a:r>
              <a:rPr lang="fr-CH" dirty="0" err="1">
                <a:solidFill>
                  <a:schemeClr val="bg1"/>
                </a:solidFill>
              </a:rPr>
              <a:t>songs</a:t>
            </a:r>
            <a:r>
              <a:rPr lang="fr-CH" dirty="0">
                <a:solidFill>
                  <a:schemeClr val="bg1"/>
                </a:solidFill>
              </a:rPr>
              <a:t> for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Rescaled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some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features</a:t>
            </a:r>
            <a:r>
              <a:rPr lang="fr-CH" dirty="0">
                <a:solidFill>
                  <a:schemeClr val="bg1"/>
                </a:solidFill>
              </a:rPr>
              <a:t> for </a:t>
            </a:r>
            <a:r>
              <a:rPr lang="fr-CH" dirty="0" err="1">
                <a:solidFill>
                  <a:schemeClr val="bg1"/>
                </a:solidFill>
              </a:rPr>
              <a:t>visualization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purposes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Explicit </a:t>
            </a:r>
            <a:r>
              <a:rPr lang="fr-CH" dirty="0" err="1">
                <a:solidFill>
                  <a:schemeClr val="bg1"/>
                </a:solidFill>
              </a:rPr>
              <a:t>column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converted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from</a:t>
            </a:r>
            <a:r>
              <a:rPr lang="fr-CH" dirty="0">
                <a:solidFill>
                  <a:schemeClr val="bg1"/>
                </a:solidFill>
              </a:rPr>
              <a:t> FALSE | TRUE to 0 |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Genre </a:t>
            </a:r>
            <a:r>
              <a:rPr lang="fr-CH" dirty="0" err="1">
                <a:solidFill>
                  <a:schemeClr val="bg1"/>
                </a:solidFill>
              </a:rPr>
              <a:t>column</a:t>
            </a:r>
            <a:r>
              <a:rPr lang="fr-CH" dirty="0">
                <a:solidFill>
                  <a:schemeClr val="bg1"/>
                </a:solidFill>
              </a:rPr>
              <a:t> split </a:t>
            </a:r>
            <a:r>
              <a:rPr lang="fr-CH" dirty="0" err="1">
                <a:solidFill>
                  <a:schemeClr val="bg1"/>
                </a:solidFill>
              </a:rPr>
              <a:t>into</a:t>
            </a:r>
            <a:r>
              <a:rPr lang="fr-CH" dirty="0">
                <a:solidFill>
                  <a:schemeClr val="bg1"/>
                </a:solidFill>
              </a:rPr>
              <a:t> multiple </a:t>
            </a:r>
            <a:r>
              <a:rPr lang="fr-CH" dirty="0" err="1">
                <a:solidFill>
                  <a:schemeClr val="bg1"/>
                </a:solidFill>
              </a:rPr>
              <a:t>columns</a:t>
            </a:r>
            <a:r>
              <a:rPr lang="fr-CH" dirty="0">
                <a:solidFill>
                  <a:schemeClr val="bg1"/>
                </a:solidFill>
              </a:rPr>
              <a:t> (13 </a:t>
            </a:r>
            <a:r>
              <a:rPr lang="fr-CH" dirty="0" err="1">
                <a:solidFill>
                  <a:schemeClr val="bg1"/>
                </a:solidFill>
              </a:rPr>
              <a:t>different</a:t>
            </a:r>
            <a:r>
              <a:rPr lang="fr-CH" dirty="0">
                <a:solidFill>
                  <a:schemeClr val="bg1"/>
                </a:solidFill>
              </a:rPr>
              <a:t> genres)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1 for </a:t>
            </a:r>
            <a:r>
              <a:rPr lang="fr-CH" dirty="0" err="1">
                <a:solidFill>
                  <a:schemeClr val="bg1"/>
                </a:solidFill>
              </a:rPr>
              <a:t>each</a:t>
            </a:r>
            <a:r>
              <a:rPr lang="fr-CH" dirty="0">
                <a:solidFill>
                  <a:schemeClr val="bg1"/>
                </a:solidFill>
              </a:rPr>
              <a:t> genre, </a:t>
            </a:r>
            <a:r>
              <a:rPr lang="fr-CH" dirty="0" err="1">
                <a:solidFill>
                  <a:schemeClr val="bg1"/>
                </a:solidFill>
              </a:rPr>
              <a:t>binary</a:t>
            </a:r>
            <a:r>
              <a:rPr lang="fr-CH" dirty="0">
                <a:solidFill>
                  <a:schemeClr val="bg1"/>
                </a:solidFill>
              </a:rPr>
              <a:t>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Final </a:t>
            </a:r>
            <a:r>
              <a:rPr lang="fr-CH" dirty="0" err="1">
                <a:solidFill>
                  <a:schemeClr val="bg1"/>
                </a:solidFill>
              </a:rPr>
              <a:t>shape</a:t>
            </a:r>
            <a:r>
              <a:rPr lang="fr-CH" dirty="0">
                <a:solidFill>
                  <a:schemeClr val="bg1"/>
                </a:solidFill>
              </a:rPr>
              <a:t>: 1915 </a:t>
            </a:r>
            <a:r>
              <a:rPr lang="fr-CH" dirty="0" err="1">
                <a:solidFill>
                  <a:schemeClr val="bg1"/>
                </a:solidFill>
              </a:rPr>
              <a:t>songs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with</a:t>
            </a:r>
            <a:r>
              <a:rPr lang="fr-CH" dirty="0">
                <a:solidFill>
                  <a:schemeClr val="bg1"/>
                </a:solidFill>
              </a:rPr>
              <a:t> 31 </a:t>
            </a:r>
            <a:r>
              <a:rPr lang="fr-CH" dirty="0" err="1">
                <a:solidFill>
                  <a:schemeClr val="bg1"/>
                </a:solidFill>
              </a:rPr>
              <a:t>features</a:t>
            </a:r>
            <a:r>
              <a:rPr lang="fr-CH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38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524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statistics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593AF7-939D-8DF2-818A-B51C85B6CD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4812" y="2469133"/>
            <a:ext cx="8790749" cy="29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0245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distribution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F365DE6-54B5-3180-2472-4EA8C7401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2016" y="3328081"/>
            <a:ext cx="2539108" cy="244605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0F0537B-E2DE-89C6-618B-B5E4A4732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0938" y="3328081"/>
            <a:ext cx="2539108" cy="247085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5C32DFF-E1F7-5EF9-014B-79CDCFF5AA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9747" y="3328081"/>
            <a:ext cx="2551864" cy="2470852"/>
          </a:xfrm>
          <a:prstGeom prst="rect">
            <a:avLst/>
          </a:prstGeom>
        </p:spPr>
      </p:pic>
      <p:sp>
        <p:nvSpPr>
          <p:cNvPr id="28" name="TextBox 6">
            <a:extLst>
              <a:ext uri="{FF2B5EF4-FFF2-40B4-BE49-F238E27FC236}">
                <a16:creationId xmlns:a16="http://schemas.microsoft.com/office/drawing/2014/main" id="{1F699D1F-EEBC-6ACE-15FD-0BE6E6ED6652}"/>
              </a:ext>
            </a:extLst>
          </p:cNvPr>
          <p:cNvSpPr txBox="1"/>
          <p:nvPr/>
        </p:nvSpPr>
        <p:spPr>
          <a:xfrm>
            <a:off x="3417635" y="2083321"/>
            <a:ext cx="8641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Songs per year and the key of the songs spread out homogeneously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Duration in minutes follows a “normal” distribution</a:t>
            </a:r>
            <a:endParaRPr lang="en-CH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80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0245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distribution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D0A5BEA8-D315-AF73-E2D0-2E2495436E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5207" y="1834830"/>
            <a:ext cx="6579571" cy="2214178"/>
          </a:xfrm>
          <a:prstGeom prst="rect">
            <a:avLst/>
          </a:prstGeom>
        </p:spPr>
      </p:pic>
      <p:pic>
        <p:nvPicPr>
          <p:cNvPr id="1120" name="Immagine 1119">
            <a:extLst>
              <a:ext uri="{FF2B5EF4-FFF2-40B4-BE49-F238E27FC236}">
                <a16:creationId xmlns:a16="http://schemas.microsoft.com/office/drawing/2014/main" id="{4746F10D-BA93-8649-CB3E-1BFA893616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207" y="4006217"/>
            <a:ext cx="2245753" cy="2181589"/>
          </a:xfrm>
          <a:prstGeom prst="rect">
            <a:avLst/>
          </a:prstGeom>
        </p:spPr>
      </p:pic>
      <p:pic>
        <p:nvPicPr>
          <p:cNvPr id="1122" name="Immagine 1121">
            <a:extLst>
              <a:ext uri="{FF2B5EF4-FFF2-40B4-BE49-F238E27FC236}">
                <a16:creationId xmlns:a16="http://schemas.microsoft.com/office/drawing/2014/main" id="{6D591C65-4763-9A63-1297-2DE1E71D34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0960" y="4012381"/>
            <a:ext cx="2155189" cy="2176320"/>
          </a:xfrm>
          <a:prstGeom prst="rect">
            <a:avLst/>
          </a:prstGeom>
        </p:spPr>
      </p:pic>
      <p:pic>
        <p:nvPicPr>
          <p:cNvPr id="1124" name="Immagine 1123">
            <a:extLst>
              <a:ext uri="{FF2B5EF4-FFF2-40B4-BE49-F238E27FC236}">
                <a16:creationId xmlns:a16="http://schemas.microsoft.com/office/drawing/2014/main" id="{F5C6CB4E-712B-D397-82CE-1CDF884103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777" y="4011828"/>
            <a:ext cx="2197001" cy="2175977"/>
          </a:xfrm>
          <a:prstGeom prst="rect">
            <a:avLst/>
          </a:prstGeom>
        </p:spPr>
      </p:pic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08CDEDF0-F809-EAA6-0CD9-13E93A4842BB}"/>
              </a:ext>
            </a:extLst>
          </p:cNvPr>
          <p:cNvSpPr txBox="1"/>
          <p:nvPr/>
        </p:nvSpPr>
        <p:spPr>
          <a:xfrm>
            <a:off x="3441437" y="2704010"/>
            <a:ext cx="1536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Right </a:t>
            </a:r>
            <a:r>
              <a:rPr lang="fr-CH" dirty="0" err="1">
                <a:solidFill>
                  <a:schemeClr val="bg1"/>
                </a:solidFill>
              </a:rPr>
              <a:t>skewed</a:t>
            </a:r>
            <a:endParaRPr lang="it-CH" dirty="0">
              <a:solidFill>
                <a:schemeClr val="bg1"/>
              </a:solidFill>
            </a:endParaRPr>
          </a:p>
        </p:txBody>
      </p:sp>
      <p:sp>
        <p:nvSpPr>
          <p:cNvPr id="1126" name="CasellaDiTesto 1125">
            <a:extLst>
              <a:ext uri="{FF2B5EF4-FFF2-40B4-BE49-F238E27FC236}">
                <a16:creationId xmlns:a16="http://schemas.microsoft.com/office/drawing/2014/main" id="{AF89AED2-11FC-4293-9872-86B58695540B}"/>
              </a:ext>
            </a:extLst>
          </p:cNvPr>
          <p:cNvSpPr txBox="1"/>
          <p:nvPr/>
        </p:nvSpPr>
        <p:spPr>
          <a:xfrm>
            <a:off x="3458802" y="4797175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>
                <a:solidFill>
                  <a:schemeClr val="bg1"/>
                </a:solidFill>
              </a:rPr>
              <a:t>Left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skewed</a:t>
            </a:r>
            <a:endParaRPr lang="it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428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0245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distribution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  <a:endParaRPr lang="en-CH" sz="1400" dirty="0">
              <a:solidFill>
                <a:schemeClr val="bg1"/>
              </a:solidFill>
            </a:endParaRPr>
          </a:p>
        </p:txBody>
      </p:sp>
      <p:sp>
        <p:nvSpPr>
          <p:cNvPr id="1125" name="CasellaDiTesto 1124">
            <a:extLst>
              <a:ext uri="{FF2B5EF4-FFF2-40B4-BE49-F238E27FC236}">
                <a16:creationId xmlns:a16="http://schemas.microsoft.com/office/drawing/2014/main" id="{08CDEDF0-F809-EAA6-0CD9-13E93A4842BB}"/>
              </a:ext>
            </a:extLst>
          </p:cNvPr>
          <p:cNvSpPr txBox="1"/>
          <p:nvPr/>
        </p:nvSpPr>
        <p:spPr>
          <a:xfrm>
            <a:off x="3503615" y="2270020"/>
            <a:ext cx="47681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Valence and tempo «normal»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Liveness</a:t>
            </a:r>
            <a:r>
              <a:rPr lang="fr-CH" dirty="0">
                <a:solidFill>
                  <a:schemeClr val="bg1"/>
                </a:solidFill>
              </a:rPr>
              <a:t> right </a:t>
            </a:r>
            <a:r>
              <a:rPr lang="fr-CH" dirty="0" err="1">
                <a:solidFill>
                  <a:schemeClr val="bg1"/>
                </a:solidFill>
              </a:rPr>
              <a:t>skewed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Mode «</a:t>
            </a:r>
            <a:r>
              <a:rPr lang="fr-CH" dirty="0" err="1">
                <a:solidFill>
                  <a:schemeClr val="bg1"/>
                </a:solidFill>
              </a:rPr>
              <a:t>balanced</a:t>
            </a:r>
            <a:r>
              <a:rPr lang="fr-CH" dirty="0">
                <a:solidFill>
                  <a:schemeClr val="bg1"/>
                </a:solidFill>
              </a:rPr>
              <a:t>»</a:t>
            </a:r>
            <a:endParaRPr lang="it-CH" dirty="0">
              <a:solidFill>
                <a:schemeClr val="bg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865DECD-E85D-CD07-F5F7-7C42BAB374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615" y="4453531"/>
            <a:ext cx="1962424" cy="1943371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0426DFAA-0602-333C-FE8A-24EF20E0DA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6039" y="4453825"/>
            <a:ext cx="3907430" cy="1943078"/>
          </a:xfrm>
          <a:prstGeom prst="rect">
            <a:avLst/>
          </a:prstGeom>
        </p:spPr>
      </p:pic>
      <p:pic>
        <p:nvPicPr>
          <p:cNvPr id="1121" name="Immagine 1120">
            <a:extLst>
              <a:ext uri="{FF2B5EF4-FFF2-40B4-BE49-F238E27FC236}">
                <a16:creationId xmlns:a16="http://schemas.microsoft.com/office/drawing/2014/main" id="{D76F703A-B0A8-6517-4340-91EC33216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9843" y="2170986"/>
            <a:ext cx="2267266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93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3BD41-718C-AB2D-2DD8-FAB68B0EDD99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80245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analysis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distribution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5A48C-D466-0824-F804-6EE0BE335B4C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028" name="Graphic 1027" descr="Customer review outline">
            <a:extLst>
              <a:ext uri="{FF2B5EF4-FFF2-40B4-BE49-F238E27FC236}">
                <a16:creationId xmlns:a16="http://schemas.microsoft.com/office/drawing/2014/main" id="{09C2C153-110D-EAEF-FC9B-FBCEECC5A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27" name="Rectangle 18">
            <a:extLst>
              <a:ext uri="{FF2B5EF4-FFF2-40B4-BE49-F238E27FC236}">
                <a16:creationId xmlns:a16="http://schemas.microsoft.com/office/drawing/2014/main" id="{48882CCE-863B-0835-D888-DA7C7761B9AA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8" name="Rectangle: Single Corner Rounded 52">
            <a:extLst>
              <a:ext uri="{FF2B5EF4-FFF2-40B4-BE49-F238E27FC236}">
                <a16:creationId xmlns:a16="http://schemas.microsoft.com/office/drawing/2014/main" id="{56C28F03-EFB2-6EBF-FDDD-958A18BB58D1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TextBox 19">
            <a:extLst>
              <a:ext uri="{FF2B5EF4-FFF2-40B4-BE49-F238E27FC236}">
                <a16:creationId xmlns:a16="http://schemas.microsoft.com/office/drawing/2014/main" id="{49BD0384-6850-340A-D80C-92C47D33D34A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30" name="TextBox 20">
            <a:extLst>
              <a:ext uri="{FF2B5EF4-FFF2-40B4-BE49-F238E27FC236}">
                <a16:creationId xmlns:a16="http://schemas.microsoft.com/office/drawing/2014/main" id="{B98EE3B4-744B-FCE9-0B30-AD998A6755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131" name="TextBox 23">
            <a:extLst>
              <a:ext uri="{FF2B5EF4-FFF2-40B4-BE49-F238E27FC236}">
                <a16:creationId xmlns:a16="http://schemas.microsoft.com/office/drawing/2014/main" id="{B28709DB-4515-EB46-C606-E18FCC6CC8F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132" name="TextBox 24">
            <a:extLst>
              <a:ext uri="{FF2B5EF4-FFF2-40B4-BE49-F238E27FC236}">
                <a16:creationId xmlns:a16="http://schemas.microsoft.com/office/drawing/2014/main" id="{61E3401E-FBE7-8C30-A8BF-759A9F3DAC8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133" name="Straight Connector 34">
            <a:extLst>
              <a:ext uri="{FF2B5EF4-FFF2-40B4-BE49-F238E27FC236}">
                <a16:creationId xmlns:a16="http://schemas.microsoft.com/office/drawing/2014/main" id="{C5B382FF-F6C8-F3C0-A0FD-EEB64D1A9DB4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35">
            <a:extLst>
              <a:ext uri="{FF2B5EF4-FFF2-40B4-BE49-F238E27FC236}">
                <a16:creationId xmlns:a16="http://schemas.microsoft.com/office/drawing/2014/main" id="{B4657052-9B41-049C-2AB8-5657249C11BB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TextBox 5">
            <a:extLst>
              <a:ext uri="{FF2B5EF4-FFF2-40B4-BE49-F238E27FC236}">
                <a16:creationId xmlns:a16="http://schemas.microsoft.com/office/drawing/2014/main" id="{445FBE38-4955-069D-2E6B-7F0F6B7DEFFC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136" name="Group 1047">
            <a:extLst>
              <a:ext uri="{FF2B5EF4-FFF2-40B4-BE49-F238E27FC236}">
                <a16:creationId xmlns:a16="http://schemas.microsoft.com/office/drawing/2014/main" id="{7A8A158D-FA9D-DB76-BDD5-06B59856AB76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137" name="Rectangle 80">
              <a:extLst>
                <a:ext uri="{FF2B5EF4-FFF2-40B4-BE49-F238E27FC236}">
                  <a16:creationId xmlns:a16="http://schemas.microsoft.com/office/drawing/2014/main" id="{DEA030E0-3C95-8A2A-DE18-9711C450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Rectangle 81">
              <a:extLst>
                <a:ext uri="{FF2B5EF4-FFF2-40B4-BE49-F238E27FC236}">
                  <a16:creationId xmlns:a16="http://schemas.microsoft.com/office/drawing/2014/main" id="{C6616CED-A95A-6C0A-2383-1EAA71A8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Rectangle 82">
              <a:extLst>
                <a:ext uri="{FF2B5EF4-FFF2-40B4-BE49-F238E27FC236}">
                  <a16:creationId xmlns:a16="http://schemas.microsoft.com/office/drawing/2014/main" id="{8D98733D-FADD-1BCD-05D0-9AA488F0C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Rectangle 83">
              <a:extLst>
                <a:ext uri="{FF2B5EF4-FFF2-40B4-BE49-F238E27FC236}">
                  <a16:creationId xmlns:a16="http://schemas.microsoft.com/office/drawing/2014/main" id="{46D00664-3F04-1D8F-086E-340157AD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Rectangle 84">
              <a:extLst>
                <a:ext uri="{FF2B5EF4-FFF2-40B4-BE49-F238E27FC236}">
                  <a16:creationId xmlns:a16="http://schemas.microsoft.com/office/drawing/2014/main" id="{76BA97A5-2CF6-413B-B516-DF1D95A08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Rectangle 85">
              <a:extLst>
                <a:ext uri="{FF2B5EF4-FFF2-40B4-BE49-F238E27FC236}">
                  <a16:creationId xmlns:a16="http://schemas.microsoft.com/office/drawing/2014/main" id="{C8F2B8C9-2AB3-096E-21B1-16EA1B590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3" name="Group 1035">
            <a:extLst>
              <a:ext uri="{FF2B5EF4-FFF2-40B4-BE49-F238E27FC236}">
                <a16:creationId xmlns:a16="http://schemas.microsoft.com/office/drawing/2014/main" id="{72CF857F-F653-8978-1C8B-725BAB798C5E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144" name="Freeform 90">
              <a:extLst>
                <a:ext uri="{FF2B5EF4-FFF2-40B4-BE49-F238E27FC236}">
                  <a16:creationId xmlns:a16="http://schemas.microsoft.com/office/drawing/2014/main" id="{3CA76E9A-44DE-B659-1A89-ABA2528C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91">
              <a:extLst>
                <a:ext uri="{FF2B5EF4-FFF2-40B4-BE49-F238E27FC236}">
                  <a16:creationId xmlns:a16="http://schemas.microsoft.com/office/drawing/2014/main" id="{68C46D45-2AF0-AF6C-A2F0-1390382E2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92">
              <a:extLst>
                <a:ext uri="{FF2B5EF4-FFF2-40B4-BE49-F238E27FC236}">
                  <a16:creationId xmlns:a16="http://schemas.microsoft.com/office/drawing/2014/main" id="{D9B91506-A8CB-15EF-33BE-30E162E6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Oval 93">
              <a:extLst>
                <a:ext uri="{FF2B5EF4-FFF2-40B4-BE49-F238E27FC236}">
                  <a16:creationId xmlns:a16="http://schemas.microsoft.com/office/drawing/2014/main" id="{77242B61-1EC7-7756-63AF-244582E00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94">
              <a:extLst>
                <a:ext uri="{FF2B5EF4-FFF2-40B4-BE49-F238E27FC236}">
                  <a16:creationId xmlns:a16="http://schemas.microsoft.com/office/drawing/2014/main" id="{30CE3317-3002-79A7-1DF6-8ACFD9DA9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95">
              <a:extLst>
                <a:ext uri="{FF2B5EF4-FFF2-40B4-BE49-F238E27FC236}">
                  <a16:creationId xmlns:a16="http://schemas.microsoft.com/office/drawing/2014/main" id="{F41C5071-D4AD-D34C-1E4D-7EE33F5F0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0" name="TextBox 1">
            <a:extLst>
              <a:ext uri="{FF2B5EF4-FFF2-40B4-BE49-F238E27FC236}">
                <a16:creationId xmlns:a16="http://schemas.microsoft.com/office/drawing/2014/main" id="{59D56B78-615D-A82F-8CF7-B22A6F87842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grpSp>
        <p:nvGrpSpPr>
          <p:cNvPr id="1151" name="Group 3">
            <a:extLst>
              <a:ext uri="{FF2B5EF4-FFF2-40B4-BE49-F238E27FC236}">
                <a16:creationId xmlns:a16="http://schemas.microsoft.com/office/drawing/2014/main" id="{2B785CD2-446A-ED79-DFC3-80378831B9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52" name="Freeform 244">
              <a:extLst>
                <a:ext uri="{FF2B5EF4-FFF2-40B4-BE49-F238E27FC236}">
                  <a16:creationId xmlns:a16="http://schemas.microsoft.com/office/drawing/2014/main" id="{FEBD0F2E-70EC-D647-564D-A1CAAF5EB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Freeform 245">
              <a:extLst>
                <a:ext uri="{FF2B5EF4-FFF2-40B4-BE49-F238E27FC236}">
                  <a16:creationId xmlns:a16="http://schemas.microsoft.com/office/drawing/2014/main" id="{D2BE4DD7-835B-45EC-B92B-F8E5E9E41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Line 246">
              <a:extLst>
                <a:ext uri="{FF2B5EF4-FFF2-40B4-BE49-F238E27FC236}">
                  <a16:creationId xmlns:a16="http://schemas.microsoft.com/office/drawing/2014/main" id="{E688B011-1DEA-73A4-0BB4-E99A14620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247">
              <a:extLst>
                <a:ext uri="{FF2B5EF4-FFF2-40B4-BE49-F238E27FC236}">
                  <a16:creationId xmlns:a16="http://schemas.microsoft.com/office/drawing/2014/main" id="{F1E99D85-9B96-6C1B-6CB9-BBEA10E9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Line 248">
              <a:extLst>
                <a:ext uri="{FF2B5EF4-FFF2-40B4-BE49-F238E27FC236}">
                  <a16:creationId xmlns:a16="http://schemas.microsoft.com/office/drawing/2014/main" id="{1070B03D-AF8B-8652-449A-1B49BBE6E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249">
              <a:extLst>
                <a:ext uri="{FF2B5EF4-FFF2-40B4-BE49-F238E27FC236}">
                  <a16:creationId xmlns:a16="http://schemas.microsoft.com/office/drawing/2014/main" id="{360CC8DC-9E37-18A5-5472-C58BAC1F7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8" name="Line 250">
              <a:extLst>
                <a:ext uri="{FF2B5EF4-FFF2-40B4-BE49-F238E27FC236}">
                  <a16:creationId xmlns:a16="http://schemas.microsoft.com/office/drawing/2014/main" id="{A46C567E-C612-8919-CDCE-448E2C0FB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9" name="Line 251">
              <a:extLst>
                <a:ext uri="{FF2B5EF4-FFF2-40B4-BE49-F238E27FC236}">
                  <a16:creationId xmlns:a16="http://schemas.microsoft.com/office/drawing/2014/main" id="{51601320-5DBB-AFAD-A00E-5A2D4CB9D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0" name="Line 252">
              <a:extLst>
                <a:ext uri="{FF2B5EF4-FFF2-40B4-BE49-F238E27FC236}">
                  <a16:creationId xmlns:a16="http://schemas.microsoft.com/office/drawing/2014/main" id="{CD93D718-362C-1C42-BBC8-DFB792E241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161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E2D5BE1-5AAB-5132-BC16-EA19535B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162" name="Group 9">
            <a:extLst>
              <a:ext uri="{FF2B5EF4-FFF2-40B4-BE49-F238E27FC236}">
                <a16:creationId xmlns:a16="http://schemas.microsoft.com/office/drawing/2014/main" id="{C8E81A8D-4408-159E-07A2-BB6E218ABA74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163" name="Freeform 5">
              <a:extLst>
                <a:ext uri="{FF2B5EF4-FFF2-40B4-BE49-F238E27FC236}">
                  <a16:creationId xmlns:a16="http://schemas.microsoft.com/office/drawing/2014/main" id="{CAC693C3-5BC1-DE9B-3F38-FC99AB54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4" name="Freeform 6">
              <a:extLst>
                <a:ext uri="{FF2B5EF4-FFF2-40B4-BE49-F238E27FC236}">
                  <a16:creationId xmlns:a16="http://schemas.microsoft.com/office/drawing/2014/main" id="{54307458-5ADA-7A48-6B9F-BBFA6E58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5" name="Line 7">
              <a:extLst>
                <a:ext uri="{FF2B5EF4-FFF2-40B4-BE49-F238E27FC236}">
                  <a16:creationId xmlns:a16="http://schemas.microsoft.com/office/drawing/2014/main" id="{CC676AF6-5E04-5674-DE63-D1847A1D4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6" name="Line 8">
              <a:extLst>
                <a:ext uri="{FF2B5EF4-FFF2-40B4-BE49-F238E27FC236}">
                  <a16:creationId xmlns:a16="http://schemas.microsoft.com/office/drawing/2014/main" id="{B73DECE7-10BA-DF06-3488-8DCF5CACF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7" name="Line 9">
              <a:extLst>
                <a:ext uri="{FF2B5EF4-FFF2-40B4-BE49-F238E27FC236}">
                  <a16:creationId xmlns:a16="http://schemas.microsoft.com/office/drawing/2014/main" id="{0768DAEF-9A92-8F5E-42FC-DD76ABC16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8" name="Line 10">
              <a:extLst>
                <a:ext uri="{FF2B5EF4-FFF2-40B4-BE49-F238E27FC236}">
                  <a16:creationId xmlns:a16="http://schemas.microsoft.com/office/drawing/2014/main" id="{960BDE8A-A695-4371-500D-416EFA00CC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Line 11">
              <a:extLst>
                <a:ext uri="{FF2B5EF4-FFF2-40B4-BE49-F238E27FC236}">
                  <a16:creationId xmlns:a16="http://schemas.microsoft.com/office/drawing/2014/main" id="{A1686844-68D9-D6AA-C9E1-9001B541B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12">
              <a:extLst>
                <a:ext uri="{FF2B5EF4-FFF2-40B4-BE49-F238E27FC236}">
                  <a16:creationId xmlns:a16="http://schemas.microsoft.com/office/drawing/2014/main" id="{5E5C07E3-EDA6-7157-410E-D4F074CEF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13">
              <a:extLst>
                <a:ext uri="{FF2B5EF4-FFF2-40B4-BE49-F238E27FC236}">
                  <a16:creationId xmlns:a16="http://schemas.microsoft.com/office/drawing/2014/main" id="{7F8A6AC5-F417-D0AD-CE57-471CBE849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14">
              <a:extLst>
                <a:ext uri="{FF2B5EF4-FFF2-40B4-BE49-F238E27FC236}">
                  <a16:creationId xmlns:a16="http://schemas.microsoft.com/office/drawing/2014/main" id="{78DDF5E5-0188-7866-379D-4A1DA6203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15">
              <a:extLst>
                <a:ext uri="{FF2B5EF4-FFF2-40B4-BE49-F238E27FC236}">
                  <a16:creationId xmlns:a16="http://schemas.microsoft.com/office/drawing/2014/main" id="{55A13A34-E888-D504-AC05-A5CA522E8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16">
              <a:extLst>
                <a:ext uri="{FF2B5EF4-FFF2-40B4-BE49-F238E27FC236}">
                  <a16:creationId xmlns:a16="http://schemas.microsoft.com/office/drawing/2014/main" id="{503779A2-D9E3-A39E-0C71-F3848CD1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17">
              <a:extLst>
                <a:ext uri="{FF2B5EF4-FFF2-40B4-BE49-F238E27FC236}">
                  <a16:creationId xmlns:a16="http://schemas.microsoft.com/office/drawing/2014/main" id="{A5024042-48EF-01ED-BF88-FA629598F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6" name="TextBox 2">
            <a:extLst>
              <a:ext uri="{FF2B5EF4-FFF2-40B4-BE49-F238E27FC236}">
                <a16:creationId xmlns:a16="http://schemas.microsoft.com/office/drawing/2014/main" id="{9D906A43-E85C-0B80-0653-BA31C4F86F04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177" name="TextBox 1119">
            <a:extLst>
              <a:ext uri="{FF2B5EF4-FFF2-40B4-BE49-F238E27FC236}">
                <a16:creationId xmlns:a16="http://schemas.microsoft.com/office/drawing/2014/main" id="{88411E73-080C-A52F-04BB-109A8D7010B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178" name="Group 1120">
            <a:extLst>
              <a:ext uri="{FF2B5EF4-FFF2-40B4-BE49-F238E27FC236}">
                <a16:creationId xmlns:a16="http://schemas.microsoft.com/office/drawing/2014/main" id="{9DFE417B-0BB9-39D7-EA6D-75ED68A505B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79" name="Freeform 197">
              <a:extLst>
                <a:ext uri="{FF2B5EF4-FFF2-40B4-BE49-F238E27FC236}">
                  <a16:creationId xmlns:a16="http://schemas.microsoft.com/office/drawing/2014/main" id="{7D32DAF5-F47B-5C63-1432-2E1189C4D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0" name="Freeform 198">
              <a:extLst>
                <a:ext uri="{FF2B5EF4-FFF2-40B4-BE49-F238E27FC236}">
                  <a16:creationId xmlns:a16="http://schemas.microsoft.com/office/drawing/2014/main" id="{8AEA8F15-BF0D-56D1-CBB7-7E86941F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1" name="Rectangle 199">
              <a:extLst>
                <a:ext uri="{FF2B5EF4-FFF2-40B4-BE49-F238E27FC236}">
                  <a16:creationId xmlns:a16="http://schemas.microsoft.com/office/drawing/2014/main" id="{F2021402-E489-A054-7670-2A8CA2A8A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200">
              <a:extLst>
                <a:ext uri="{FF2B5EF4-FFF2-40B4-BE49-F238E27FC236}">
                  <a16:creationId xmlns:a16="http://schemas.microsoft.com/office/drawing/2014/main" id="{F8E36D0D-090C-F102-9548-CCD20014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3" name="Freeform 201">
              <a:extLst>
                <a:ext uri="{FF2B5EF4-FFF2-40B4-BE49-F238E27FC236}">
                  <a16:creationId xmlns:a16="http://schemas.microsoft.com/office/drawing/2014/main" id="{5388CFE6-260D-21BF-711E-B8EC153B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4" name="Group 1126">
            <a:extLst>
              <a:ext uri="{FF2B5EF4-FFF2-40B4-BE49-F238E27FC236}">
                <a16:creationId xmlns:a16="http://schemas.microsoft.com/office/drawing/2014/main" id="{04ADBF42-F15A-CE22-E28A-E3FAF39C6932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85" name="Oval 187">
              <a:extLst>
                <a:ext uri="{FF2B5EF4-FFF2-40B4-BE49-F238E27FC236}">
                  <a16:creationId xmlns:a16="http://schemas.microsoft.com/office/drawing/2014/main" id="{4A950E99-FFA0-C4D5-D2E2-3AC847F8A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Oval 188">
              <a:extLst>
                <a:ext uri="{FF2B5EF4-FFF2-40B4-BE49-F238E27FC236}">
                  <a16:creationId xmlns:a16="http://schemas.microsoft.com/office/drawing/2014/main" id="{1CB9E8FC-B00F-1F88-7C0E-192926AA2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Oval 189">
              <a:extLst>
                <a:ext uri="{FF2B5EF4-FFF2-40B4-BE49-F238E27FC236}">
                  <a16:creationId xmlns:a16="http://schemas.microsoft.com/office/drawing/2014/main" id="{1FC39838-445B-9AF6-0272-04636A666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90">
              <a:extLst>
                <a:ext uri="{FF2B5EF4-FFF2-40B4-BE49-F238E27FC236}">
                  <a16:creationId xmlns:a16="http://schemas.microsoft.com/office/drawing/2014/main" id="{5BD600F5-1352-7AD2-A245-5BF2144F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91">
              <a:extLst>
                <a:ext uri="{FF2B5EF4-FFF2-40B4-BE49-F238E27FC236}">
                  <a16:creationId xmlns:a16="http://schemas.microsoft.com/office/drawing/2014/main" id="{BF3B2FFE-D52E-5538-550C-F0172839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92">
              <a:extLst>
                <a:ext uri="{FF2B5EF4-FFF2-40B4-BE49-F238E27FC236}">
                  <a16:creationId xmlns:a16="http://schemas.microsoft.com/office/drawing/2014/main" id="{291D05FE-0D00-452B-3D00-C109434A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91" name="TextBox 25">
            <a:extLst>
              <a:ext uri="{FF2B5EF4-FFF2-40B4-BE49-F238E27FC236}">
                <a16:creationId xmlns:a16="http://schemas.microsoft.com/office/drawing/2014/main" id="{B29D50A9-D287-E887-CD83-E9238815ECE2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192" name="TextBox 26">
            <a:extLst>
              <a:ext uri="{FF2B5EF4-FFF2-40B4-BE49-F238E27FC236}">
                <a16:creationId xmlns:a16="http://schemas.microsoft.com/office/drawing/2014/main" id="{830711DE-C122-ADC0-056D-49C9C403D7AE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193" name="Graphic 41" descr="Badge Question Mark outline">
            <a:extLst>
              <a:ext uri="{FF2B5EF4-FFF2-40B4-BE49-F238E27FC236}">
                <a16:creationId xmlns:a16="http://schemas.microsoft.com/office/drawing/2014/main" id="{FAAB2C27-AF92-A672-3894-5C02E7BA7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194" name="Graphic 42" descr="Customer review outline">
            <a:extLst>
              <a:ext uri="{FF2B5EF4-FFF2-40B4-BE49-F238E27FC236}">
                <a16:creationId xmlns:a16="http://schemas.microsoft.com/office/drawing/2014/main" id="{D3639DDE-3EBD-20C3-6C2D-9D257F13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195" name="Rectangle 18">
            <a:extLst>
              <a:ext uri="{FF2B5EF4-FFF2-40B4-BE49-F238E27FC236}">
                <a16:creationId xmlns:a16="http://schemas.microsoft.com/office/drawing/2014/main" id="{97718045-26E3-0FA2-115D-2C7451C8D40D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6" name="Rectangle: Single Corner Rounded 52">
            <a:extLst>
              <a:ext uri="{FF2B5EF4-FFF2-40B4-BE49-F238E27FC236}">
                <a16:creationId xmlns:a16="http://schemas.microsoft.com/office/drawing/2014/main" id="{5AE7011C-CB0D-3A7C-6031-EFD3F629A308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9">
            <a:extLst>
              <a:ext uri="{FF2B5EF4-FFF2-40B4-BE49-F238E27FC236}">
                <a16:creationId xmlns:a16="http://schemas.microsoft.com/office/drawing/2014/main" id="{8C688EE3-60C5-2CAE-3A86-94C61622F443}"/>
              </a:ext>
            </a:extLst>
          </p:cNvPr>
          <p:cNvSpPr txBox="1"/>
          <p:nvPr/>
        </p:nvSpPr>
        <p:spPr>
          <a:xfrm>
            <a:off x="193295" y="388280"/>
            <a:ext cx="269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1198" name="TextBox 20">
            <a:extLst>
              <a:ext uri="{FF2B5EF4-FFF2-40B4-BE49-F238E27FC236}">
                <a16:creationId xmlns:a16="http://schemas.microsoft.com/office/drawing/2014/main" id="{53624B12-D714-EF20-235F-5D6F231FB105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Album</a:t>
            </a:r>
          </a:p>
        </p:txBody>
      </p:sp>
      <p:sp>
        <p:nvSpPr>
          <p:cNvPr id="1199" name="TextBox 22">
            <a:extLst>
              <a:ext uri="{FF2B5EF4-FFF2-40B4-BE49-F238E27FC236}">
                <a16:creationId xmlns:a16="http://schemas.microsoft.com/office/drawing/2014/main" id="{2A860A6A-CC61-BE5A-DCDD-A00539338476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200" name="TextBox 23">
            <a:extLst>
              <a:ext uri="{FF2B5EF4-FFF2-40B4-BE49-F238E27FC236}">
                <a16:creationId xmlns:a16="http://schemas.microsoft.com/office/drawing/2014/main" id="{E25063FC-6DCB-C3CC-72E6-89BA084BF262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Artists</a:t>
            </a:r>
          </a:p>
        </p:txBody>
      </p:sp>
      <p:sp>
        <p:nvSpPr>
          <p:cNvPr id="1201" name="TextBox 24">
            <a:extLst>
              <a:ext uri="{FF2B5EF4-FFF2-40B4-BE49-F238E27FC236}">
                <a16:creationId xmlns:a16="http://schemas.microsoft.com/office/drawing/2014/main" id="{392437B9-6EF6-820E-DD21-83886394B74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Podcasts &amp; Shows</a:t>
            </a:r>
          </a:p>
        </p:txBody>
      </p:sp>
      <p:cxnSp>
        <p:nvCxnSpPr>
          <p:cNvPr id="1202" name="Straight Connector 34">
            <a:extLst>
              <a:ext uri="{FF2B5EF4-FFF2-40B4-BE49-F238E27FC236}">
                <a16:creationId xmlns:a16="http://schemas.microsoft.com/office/drawing/2014/main" id="{3B9670CA-95EA-1830-4B64-8DAAAE2A4288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Connector 35">
            <a:extLst>
              <a:ext uri="{FF2B5EF4-FFF2-40B4-BE49-F238E27FC236}">
                <a16:creationId xmlns:a16="http://schemas.microsoft.com/office/drawing/2014/main" id="{E7016E88-CCD6-0415-8D8C-27B32528CF57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4" name="TextBox 5">
            <a:extLst>
              <a:ext uri="{FF2B5EF4-FFF2-40B4-BE49-F238E27FC236}">
                <a16:creationId xmlns:a16="http://schemas.microsoft.com/office/drawing/2014/main" id="{9145C01C-D62D-5795-4372-0D073E9C681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205" name="Group 1047">
            <a:extLst>
              <a:ext uri="{FF2B5EF4-FFF2-40B4-BE49-F238E27FC236}">
                <a16:creationId xmlns:a16="http://schemas.microsoft.com/office/drawing/2014/main" id="{60EC1662-FAC8-4957-D6E9-528AF7936B21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06" name="Rectangle 80">
              <a:extLst>
                <a:ext uri="{FF2B5EF4-FFF2-40B4-BE49-F238E27FC236}">
                  <a16:creationId xmlns:a16="http://schemas.microsoft.com/office/drawing/2014/main" id="{927B06A7-86E0-BBB0-B745-3EF6A86E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7" name="Rectangle 81">
              <a:extLst>
                <a:ext uri="{FF2B5EF4-FFF2-40B4-BE49-F238E27FC236}">
                  <a16:creationId xmlns:a16="http://schemas.microsoft.com/office/drawing/2014/main" id="{F6B39414-88D7-EB21-EDF4-07E2AA98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8" name="Rectangle 82">
              <a:extLst>
                <a:ext uri="{FF2B5EF4-FFF2-40B4-BE49-F238E27FC236}">
                  <a16:creationId xmlns:a16="http://schemas.microsoft.com/office/drawing/2014/main" id="{1D2E9040-8D09-9D7B-DEC0-A15F0947E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9" name="Rectangle 83">
              <a:extLst>
                <a:ext uri="{FF2B5EF4-FFF2-40B4-BE49-F238E27FC236}">
                  <a16:creationId xmlns:a16="http://schemas.microsoft.com/office/drawing/2014/main" id="{8FE5B5A8-0878-600A-051F-A494DD3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0" name="Rectangle 84">
              <a:extLst>
                <a:ext uri="{FF2B5EF4-FFF2-40B4-BE49-F238E27FC236}">
                  <a16:creationId xmlns:a16="http://schemas.microsoft.com/office/drawing/2014/main" id="{C5F0C58D-0F1F-E9F4-C35B-D7042B8A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1" name="Rectangle 85">
              <a:extLst>
                <a:ext uri="{FF2B5EF4-FFF2-40B4-BE49-F238E27FC236}">
                  <a16:creationId xmlns:a16="http://schemas.microsoft.com/office/drawing/2014/main" id="{11A14F5A-D011-D5A2-1F39-5FCF04542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2" name="Group 1035">
            <a:extLst>
              <a:ext uri="{FF2B5EF4-FFF2-40B4-BE49-F238E27FC236}">
                <a16:creationId xmlns:a16="http://schemas.microsoft.com/office/drawing/2014/main" id="{FBE52454-2FA6-D30A-62C7-BB0B103D0339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13" name="Freeform 90">
              <a:extLst>
                <a:ext uri="{FF2B5EF4-FFF2-40B4-BE49-F238E27FC236}">
                  <a16:creationId xmlns:a16="http://schemas.microsoft.com/office/drawing/2014/main" id="{0D3D9665-DE08-8C39-EDEB-FAB51272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4" name="Line 91">
              <a:extLst>
                <a:ext uri="{FF2B5EF4-FFF2-40B4-BE49-F238E27FC236}">
                  <a16:creationId xmlns:a16="http://schemas.microsoft.com/office/drawing/2014/main" id="{F3853076-A2EC-6186-5687-106070DF4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5" name="Line 92">
              <a:extLst>
                <a:ext uri="{FF2B5EF4-FFF2-40B4-BE49-F238E27FC236}">
                  <a16:creationId xmlns:a16="http://schemas.microsoft.com/office/drawing/2014/main" id="{0D3D8730-E5DA-253E-9C19-CE94F3C00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6" name="Oval 93">
              <a:extLst>
                <a:ext uri="{FF2B5EF4-FFF2-40B4-BE49-F238E27FC236}">
                  <a16:creationId xmlns:a16="http://schemas.microsoft.com/office/drawing/2014/main" id="{8D7F2619-1C71-7B70-3D83-9BD5AF9AA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7" name="Line 94">
              <a:extLst>
                <a:ext uri="{FF2B5EF4-FFF2-40B4-BE49-F238E27FC236}">
                  <a16:creationId xmlns:a16="http://schemas.microsoft.com/office/drawing/2014/main" id="{0A1329A0-C147-4774-A302-34F87ED1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8" name="Freeform 95">
              <a:extLst>
                <a:ext uri="{FF2B5EF4-FFF2-40B4-BE49-F238E27FC236}">
                  <a16:creationId xmlns:a16="http://schemas.microsoft.com/office/drawing/2014/main" id="{0E5E10D0-FE21-D573-B69A-3181BA122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9" name="Group 1166">
            <a:extLst>
              <a:ext uri="{FF2B5EF4-FFF2-40B4-BE49-F238E27FC236}">
                <a16:creationId xmlns:a16="http://schemas.microsoft.com/office/drawing/2014/main" id="{6500E4C4-6887-0119-111B-6033D7FEC499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20" name="Freeform 244">
              <a:extLst>
                <a:ext uri="{FF2B5EF4-FFF2-40B4-BE49-F238E27FC236}">
                  <a16:creationId xmlns:a16="http://schemas.microsoft.com/office/drawing/2014/main" id="{C84A79EB-F27C-382C-1E56-5DB3C0A4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1" name="Freeform 245">
              <a:extLst>
                <a:ext uri="{FF2B5EF4-FFF2-40B4-BE49-F238E27FC236}">
                  <a16:creationId xmlns:a16="http://schemas.microsoft.com/office/drawing/2014/main" id="{6C6ED01E-8B73-8BDA-CB15-731173502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2" name="Line 246">
              <a:extLst>
                <a:ext uri="{FF2B5EF4-FFF2-40B4-BE49-F238E27FC236}">
                  <a16:creationId xmlns:a16="http://schemas.microsoft.com/office/drawing/2014/main" id="{0ABE2309-1044-DA7A-6C16-EF4DDD0FD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3" name="Line 247">
              <a:extLst>
                <a:ext uri="{FF2B5EF4-FFF2-40B4-BE49-F238E27FC236}">
                  <a16:creationId xmlns:a16="http://schemas.microsoft.com/office/drawing/2014/main" id="{EF5FBF15-6921-6B00-C0C8-FD45A03BF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4" name="Line 248">
              <a:extLst>
                <a:ext uri="{FF2B5EF4-FFF2-40B4-BE49-F238E27FC236}">
                  <a16:creationId xmlns:a16="http://schemas.microsoft.com/office/drawing/2014/main" id="{83F139A0-0C75-CF17-992F-7018A276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5" name="Line 249">
              <a:extLst>
                <a:ext uri="{FF2B5EF4-FFF2-40B4-BE49-F238E27FC236}">
                  <a16:creationId xmlns:a16="http://schemas.microsoft.com/office/drawing/2014/main" id="{D1B72812-30CE-86E9-28A0-E0C0C9291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6" name="Line 250">
              <a:extLst>
                <a:ext uri="{FF2B5EF4-FFF2-40B4-BE49-F238E27FC236}">
                  <a16:creationId xmlns:a16="http://schemas.microsoft.com/office/drawing/2014/main" id="{68C9F9A7-35F8-3E18-38D2-D8FC29022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7" name="Line 251">
              <a:extLst>
                <a:ext uri="{FF2B5EF4-FFF2-40B4-BE49-F238E27FC236}">
                  <a16:creationId xmlns:a16="http://schemas.microsoft.com/office/drawing/2014/main" id="{C8C947F9-947B-4DE0-6F28-FD0216BA6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8" name="Line 252">
              <a:extLst>
                <a:ext uri="{FF2B5EF4-FFF2-40B4-BE49-F238E27FC236}">
                  <a16:creationId xmlns:a16="http://schemas.microsoft.com/office/drawing/2014/main" id="{CAA2106E-F6F5-91DB-22F1-25578433A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229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DE30E2B-E062-DB42-8E3D-7137E379C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30" name="Group 3">
            <a:extLst>
              <a:ext uri="{FF2B5EF4-FFF2-40B4-BE49-F238E27FC236}">
                <a16:creationId xmlns:a16="http://schemas.microsoft.com/office/drawing/2014/main" id="{D96452ED-8A63-948C-4EE1-0120BAD7443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31" name="Freeform 5">
              <a:extLst>
                <a:ext uri="{FF2B5EF4-FFF2-40B4-BE49-F238E27FC236}">
                  <a16:creationId xmlns:a16="http://schemas.microsoft.com/office/drawing/2014/main" id="{D49F3CCA-72FC-107E-3963-14E6D4327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2" name="Freeform 6">
              <a:extLst>
                <a:ext uri="{FF2B5EF4-FFF2-40B4-BE49-F238E27FC236}">
                  <a16:creationId xmlns:a16="http://schemas.microsoft.com/office/drawing/2014/main" id="{EFFAA134-94D5-43BA-4B88-28439CBC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3" name="Line 7">
              <a:extLst>
                <a:ext uri="{FF2B5EF4-FFF2-40B4-BE49-F238E27FC236}">
                  <a16:creationId xmlns:a16="http://schemas.microsoft.com/office/drawing/2014/main" id="{C844C6FD-10DC-0443-8AA8-9D4D3E32E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4" name="Line 8">
              <a:extLst>
                <a:ext uri="{FF2B5EF4-FFF2-40B4-BE49-F238E27FC236}">
                  <a16:creationId xmlns:a16="http://schemas.microsoft.com/office/drawing/2014/main" id="{A1D8EB8E-4B2B-1CE0-7245-3BEC4BD89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5" name="Line 9">
              <a:extLst>
                <a:ext uri="{FF2B5EF4-FFF2-40B4-BE49-F238E27FC236}">
                  <a16:creationId xmlns:a16="http://schemas.microsoft.com/office/drawing/2014/main" id="{4FC0A031-7A91-5407-C43F-5BBB8CA4A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6" name="Line 10">
              <a:extLst>
                <a:ext uri="{FF2B5EF4-FFF2-40B4-BE49-F238E27FC236}">
                  <a16:creationId xmlns:a16="http://schemas.microsoft.com/office/drawing/2014/main" id="{03DD9E6E-3B46-EA4E-F3FC-11EC6DBBA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7" name="Line 11">
              <a:extLst>
                <a:ext uri="{FF2B5EF4-FFF2-40B4-BE49-F238E27FC236}">
                  <a16:creationId xmlns:a16="http://schemas.microsoft.com/office/drawing/2014/main" id="{65203006-163E-3666-D000-C57BE8A82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8" name="Line 12">
              <a:extLst>
                <a:ext uri="{FF2B5EF4-FFF2-40B4-BE49-F238E27FC236}">
                  <a16:creationId xmlns:a16="http://schemas.microsoft.com/office/drawing/2014/main" id="{CB678D78-F7D1-ED82-B131-0DB5643F1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9" name="Line 13">
              <a:extLst>
                <a:ext uri="{FF2B5EF4-FFF2-40B4-BE49-F238E27FC236}">
                  <a16:creationId xmlns:a16="http://schemas.microsoft.com/office/drawing/2014/main" id="{737DCA63-8914-A1CB-E1EA-5937F79AB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0" name="Line 14">
              <a:extLst>
                <a:ext uri="{FF2B5EF4-FFF2-40B4-BE49-F238E27FC236}">
                  <a16:creationId xmlns:a16="http://schemas.microsoft.com/office/drawing/2014/main" id="{57B90B4B-A579-BF69-D9A4-79063856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1" name="Line 15">
              <a:extLst>
                <a:ext uri="{FF2B5EF4-FFF2-40B4-BE49-F238E27FC236}">
                  <a16:creationId xmlns:a16="http://schemas.microsoft.com/office/drawing/2014/main" id="{8749028A-390D-E5AF-CD60-21DDB0311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Line 16">
              <a:extLst>
                <a:ext uri="{FF2B5EF4-FFF2-40B4-BE49-F238E27FC236}">
                  <a16:creationId xmlns:a16="http://schemas.microsoft.com/office/drawing/2014/main" id="{4FCBF686-3054-C114-476A-BFDDE60A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3" name="Line 17">
              <a:extLst>
                <a:ext uri="{FF2B5EF4-FFF2-40B4-BE49-F238E27FC236}">
                  <a16:creationId xmlns:a16="http://schemas.microsoft.com/office/drawing/2014/main" id="{EC3F908E-DB18-E3C9-411D-3E9B954F7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4" name="TextBox 2">
            <a:extLst>
              <a:ext uri="{FF2B5EF4-FFF2-40B4-BE49-F238E27FC236}">
                <a16:creationId xmlns:a16="http://schemas.microsoft.com/office/drawing/2014/main" id="{450004DF-E9EE-BDF7-3236-5D308F7E492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Library</a:t>
            </a:r>
          </a:p>
        </p:txBody>
      </p:sp>
      <p:sp>
        <p:nvSpPr>
          <p:cNvPr id="1245" name="TextBox 1141">
            <a:extLst>
              <a:ext uri="{FF2B5EF4-FFF2-40B4-BE49-F238E27FC236}">
                <a16:creationId xmlns:a16="http://schemas.microsoft.com/office/drawing/2014/main" id="{1932EC16-0BA5-1B84-76DC-C94F579DD541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246" name="Group 33">
            <a:extLst>
              <a:ext uri="{FF2B5EF4-FFF2-40B4-BE49-F238E27FC236}">
                <a16:creationId xmlns:a16="http://schemas.microsoft.com/office/drawing/2014/main" id="{CA426842-0A08-1F24-D52E-E5BF1349C0D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247" name="Freeform 197">
              <a:extLst>
                <a:ext uri="{FF2B5EF4-FFF2-40B4-BE49-F238E27FC236}">
                  <a16:creationId xmlns:a16="http://schemas.microsoft.com/office/drawing/2014/main" id="{F64F3F69-EF9C-BD33-03FA-DB1ABFD6A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8" name="Freeform 198">
              <a:extLst>
                <a:ext uri="{FF2B5EF4-FFF2-40B4-BE49-F238E27FC236}">
                  <a16:creationId xmlns:a16="http://schemas.microsoft.com/office/drawing/2014/main" id="{D302FA12-AB15-C37C-7A71-1E486AE4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9" name="Rectangle 199">
              <a:extLst>
                <a:ext uri="{FF2B5EF4-FFF2-40B4-BE49-F238E27FC236}">
                  <a16:creationId xmlns:a16="http://schemas.microsoft.com/office/drawing/2014/main" id="{1C6D1F00-965E-5193-85FC-71CBCEC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0" name="Freeform 200">
              <a:extLst>
                <a:ext uri="{FF2B5EF4-FFF2-40B4-BE49-F238E27FC236}">
                  <a16:creationId xmlns:a16="http://schemas.microsoft.com/office/drawing/2014/main" id="{A6780CA6-1F12-6D21-B02C-051AC761C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1" name="Freeform 201">
              <a:extLst>
                <a:ext uri="{FF2B5EF4-FFF2-40B4-BE49-F238E27FC236}">
                  <a16:creationId xmlns:a16="http://schemas.microsoft.com/office/drawing/2014/main" id="{4F728260-0125-53E8-0B12-F3F41227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2" name="Group 44">
            <a:extLst>
              <a:ext uri="{FF2B5EF4-FFF2-40B4-BE49-F238E27FC236}">
                <a16:creationId xmlns:a16="http://schemas.microsoft.com/office/drawing/2014/main" id="{4FE1401A-088D-2F85-026B-DB20143ACF05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253" name="Oval 187">
              <a:extLst>
                <a:ext uri="{FF2B5EF4-FFF2-40B4-BE49-F238E27FC236}">
                  <a16:creationId xmlns:a16="http://schemas.microsoft.com/office/drawing/2014/main" id="{C1D940BF-A497-3AC9-95AB-86CC5FB97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4" name="Oval 188">
              <a:extLst>
                <a:ext uri="{FF2B5EF4-FFF2-40B4-BE49-F238E27FC236}">
                  <a16:creationId xmlns:a16="http://schemas.microsoft.com/office/drawing/2014/main" id="{D13B02FB-DF57-C156-1B8A-AEB67261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5" name="Oval 189">
              <a:extLst>
                <a:ext uri="{FF2B5EF4-FFF2-40B4-BE49-F238E27FC236}">
                  <a16:creationId xmlns:a16="http://schemas.microsoft.com/office/drawing/2014/main" id="{62C2528E-3499-E1CD-8CDD-A77A36C0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6" name="Freeform 190">
              <a:extLst>
                <a:ext uri="{FF2B5EF4-FFF2-40B4-BE49-F238E27FC236}">
                  <a16:creationId xmlns:a16="http://schemas.microsoft.com/office/drawing/2014/main" id="{A94D28F7-6B02-B5F0-3C1F-6F88A0AEE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7" name="Freeform 191">
              <a:extLst>
                <a:ext uri="{FF2B5EF4-FFF2-40B4-BE49-F238E27FC236}">
                  <a16:creationId xmlns:a16="http://schemas.microsoft.com/office/drawing/2014/main" id="{60B9845F-9742-414C-7304-BA7E3C61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8" name="Freeform 192">
              <a:extLst>
                <a:ext uri="{FF2B5EF4-FFF2-40B4-BE49-F238E27FC236}">
                  <a16:creationId xmlns:a16="http://schemas.microsoft.com/office/drawing/2014/main" id="{D23D8010-40BE-16DD-EE78-506C8688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9" name="TextBox 25">
            <a:extLst>
              <a:ext uri="{FF2B5EF4-FFF2-40B4-BE49-F238E27FC236}">
                <a16:creationId xmlns:a16="http://schemas.microsoft.com/office/drawing/2014/main" id="{6D67DB92-C740-2287-A486-75BA19C661A0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</a:p>
        </p:txBody>
      </p:sp>
      <p:sp>
        <p:nvSpPr>
          <p:cNvPr id="1260" name="TextBox 26">
            <a:extLst>
              <a:ext uri="{FF2B5EF4-FFF2-40B4-BE49-F238E27FC236}">
                <a16:creationId xmlns:a16="http://schemas.microsoft.com/office/drawing/2014/main" id="{04C08897-5413-F249-2F21-9E13B26630E7}"/>
              </a:ext>
            </a:extLst>
          </p:cNvPr>
          <p:cNvSpPr txBox="1"/>
          <p:nvPr/>
        </p:nvSpPr>
        <p:spPr>
          <a:xfrm>
            <a:off x="383220" y="579893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 History</a:t>
            </a:r>
          </a:p>
        </p:txBody>
      </p:sp>
      <p:pic>
        <p:nvPicPr>
          <p:cNvPr id="1261" name="Graphic 61" descr="Badge Question Mark outline">
            <a:extLst>
              <a:ext uri="{FF2B5EF4-FFF2-40B4-BE49-F238E27FC236}">
                <a16:creationId xmlns:a16="http://schemas.microsoft.com/office/drawing/2014/main" id="{220A168A-C86C-7043-34F4-09CE6994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1262" name="Graphic 62" descr="Customer review outline">
            <a:extLst>
              <a:ext uri="{FF2B5EF4-FFF2-40B4-BE49-F238E27FC236}">
                <a16:creationId xmlns:a16="http://schemas.microsoft.com/office/drawing/2014/main" id="{54F494B1-B3EE-F4A3-02BC-087C4640B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94" y="5840231"/>
            <a:ext cx="284321" cy="284321"/>
          </a:xfrm>
          <a:prstGeom prst="rect">
            <a:avLst/>
          </a:prstGeom>
        </p:spPr>
      </p:pic>
      <p:sp>
        <p:nvSpPr>
          <p:cNvPr id="1263" name="Rectangle 18">
            <a:extLst>
              <a:ext uri="{FF2B5EF4-FFF2-40B4-BE49-F238E27FC236}">
                <a16:creationId xmlns:a16="http://schemas.microsoft.com/office/drawing/2014/main" id="{8F8E091D-3B8F-64A7-F004-ECC34B4BD2B0}"/>
              </a:ext>
            </a:extLst>
          </p:cNvPr>
          <p:cNvSpPr/>
          <p:nvPr/>
        </p:nvSpPr>
        <p:spPr>
          <a:xfrm>
            <a:off x="0" y="-1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64" name="TextBox 20">
            <a:extLst>
              <a:ext uri="{FF2B5EF4-FFF2-40B4-BE49-F238E27FC236}">
                <a16:creationId xmlns:a16="http://schemas.microsoft.com/office/drawing/2014/main" id="{C8CDF04D-9D64-FDCA-EFDC-8DDFDA375C5B}"/>
              </a:ext>
            </a:extLst>
          </p:cNvPr>
          <p:cNvSpPr txBox="1"/>
          <p:nvPr/>
        </p:nvSpPr>
        <p:spPr>
          <a:xfrm>
            <a:off x="383220" y="1322985"/>
            <a:ext cx="2473102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Client requirements</a:t>
            </a:r>
            <a:endParaRPr lang="en-US" dirty="0"/>
          </a:p>
        </p:txBody>
      </p:sp>
      <p:sp>
        <p:nvSpPr>
          <p:cNvPr id="1265" name="TextBox 21">
            <a:extLst>
              <a:ext uri="{FF2B5EF4-FFF2-40B4-BE49-F238E27FC236}">
                <a16:creationId xmlns:a16="http://schemas.microsoft.com/office/drawing/2014/main" id="{21C623E8-32D7-1C51-5F7F-786E55061DF4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1266" name="TextBox 22">
            <a:extLst>
              <a:ext uri="{FF2B5EF4-FFF2-40B4-BE49-F238E27FC236}">
                <a16:creationId xmlns:a16="http://schemas.microsoft.com/office/drawing/2014/main" id="{39518862-03F5-C4AF-50E0-F1B949AB0965}"/>
              </a:ext>
            </a:extLst>
          </p:cNvPr>
          <p:cNvSpPr txBox="1"/>
          <p:nvPr/>
        </p:nvSpPr>
        <p:spPr>
          <a:xfrm>
            <a:off x="565942" y="30625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b="0" dirty="0"/>
          </a:p>
        </p:txBody>
      </p:sp>
      <p:cxnSp>
        <p:nvCxnSpPr>
          <p:cNvPr id="1268" name="Straight Connector 34">
            <a:extLst>
              <a:ext uri="{FF2B5EF4-FFF2-40B4-BE49-F238E27FC236}">
                <a16:creationId xmlns:a16="http://schemas.microsoft.com/office/drawing/2014/main" id="{BB2C3A48-5F5C-C1C6-EC30-31AD1E92812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35">
            <a:extLst>
              <a:ext uri="{FF2B5EF4-FFF2-40B4-BE49-F238E27FC236}">
                <a16:creationId xmlns:a16="http://schemas.microsoft.com/office/drawing/2014/main" id="{B09D926D-3100-D894-95B6-56BF07F29EE9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" name="Group 1035">
            <a:extLst>
              <a:ext uri="{FF2B5EF4-FFF2-40B4-BE49-F238E27FC236}">
                <a16:creationId xmlns:a16="http://schemas.microsoft.com/office/drawing/2014/main" id="{711FA3F3-AF1B-2379-7927-C0B297BBC40B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71" name="Freeform 90">
              <a:extLst>
                <a:ext uri="{FF2B5EF4-FFF2-40B4-BE49-F238E27FC236}">
                  <a16:creationId xmlns:a16="http://schemas.microsoft.com/office/drawing/2014/main" id="{20F3B938-7FA9-CAAE-66FF-560D6572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2" name="Line 91">
              <a:extLst>
                <a:ext uri="{FF2B5EF4-FFF2-40B4-BE49-F238E27FC236}">
                  <a16:creationId xmlns:a16="http://schemas.microsoft.com/office/drawing/2014/main" id="{A5B1A723-73D4-4EA0-7445-6CC9DC1C54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3" name="Line 92">
              <a:extLst>
                <a:ext uri="{FF2B5EF4-FFF2-40B4-BE49-F238E27FC236}">
                  <a16:creationId xmlns:a16="http://schemas.microsoft.com/office/drawing/2014/main" id="{A0593F58-A9A3-6BBA-0B72-4F55D68F7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4" name="Oval 93">
              <a:extLst>
                <a:ext uri="{FF2B5EF4-FFF2-40B4-BE49-F238E27FC236}">
                  <a16:creationId xmlns:a16="http://schemas.microsoft.com/office/drawing/2014/main" id="{5A19B739-BA55-8664-2B54-7A958C50B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5" name="Line 94">
              <a:extLst>
                <a:ext uri="{FF2B5EF4-FFF2-40B4-BE49-F238E27FC236}">
                  <a16:creationId xmlns:a16="http://schemas.microsoft.com/office/drawing/2014/main" id="{040C0EB5-65DB-2FA4-3CC3-B2E9EC8C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6" name="Freeform 95">
              <a:extLst>
                <a:ext uri="{FF2B5EF4-FFF2-40B4-BE49-F238E27FC236}">
                  <a16:creationId xmlns:a16="http://schemas.microsoft.com/office/drawing/2014/main" id="{E5512350-2AB9-42ED-40BF-080E400D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7" name="Group 1">
            <a:extLst>
              <a:ext uri="{FF2B5EF4-FFF2-40B4-BE49-F238E27FC236}">
                <a16:creationId xmlns:a16="http://schemas.microsoft.com/office/drawing/2014/main" id="{D9DE2128-B974-5104-0EA2-57A2B4DD4CC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278" name="Rectangle 80">
              <a:extLst>
                <a:ext uri="{FF2B5EF4-FFF2-40B4-BE49-F238E27FC236}">
                  <a16:creationId xmlns:a16="http://schemas.microsoft.com/office/drawing/2014/main" id="{1A9856BB-84E7-DB62-601F-BF53E344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9" name="Rectangle 81">
              <a:extLst>
                <a:ext uri="{FF2B5EF4-FFF2-40B4-BE49-F238E27FC236}">
                  <a16:creationId xmlns:a16="http://schemas.microsoft.com/office/drawing/2014/main" id="{9E740E06-20D9-ABFF-356B-66CAC1B04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0" name="Rectangle 82">
              <a:extLst>
                <a:ext uri="{FF2B5EF4-FFF2-40B4-BE49-F238E27FC236}">
                  <a16:creationId xmlns:a16="http://schemas.microsoft.com/office/drawing/2014/main" id="{765316EA-97D1-45F2-DD2C-905D9052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1" name="Rectangle 83">
              <a:extLst>
                <a:ext uri="{FF2B5EF4-FFF2-40B4-BE49-F238E27FC236}">
                  <a16:creationId xmlns:a16="http://schemas.microsoft.com/office/drawing/2014/main" id="{5F00C593-21D2-D898-B1BD-B304CAE1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2" name="Rectangle 84">
              <a:extLst>
                <a:ext uri="{FF2B5EF4-FFF2-40B4-BE49-F238E27FC236}">
                  <a16:creationId xmlns:a16="http://schemas.microsoft.com/office/drawing/2014/main" id="{50A11946-ED9E-46B8-5F7E-B0D1C229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3" name="Rectangle 85">
              <a:extLst>
                <a:ext uri="{FF2B5EF4-FFF2-40B4-BE49-F238E27FC236}">
                  <a16:creationId xmlns:a16="http://schemas.microsoft.com/office/drawing/2014/main" id="{62CFFCA2-706C-F47F-BACE-A197FEC9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84" name="Group 9">
            <a:extLst>
              <a:ext uri="{FF2B5EF4-FFF2-40B4-BE49-F238E27FC236}">
                <a16:creationId xmlns:a16="http://schemas.microsoft.com/office/drawing/2014/main" id="{841AECA9-C704-5765-7A49-809BEDA973F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285" name="Freeform 244">
              <a:extLst>
                <a:ext uri="{FF2B5EF4-FFF2-40B4-BE49-F238E27FC236}">
                  <a16:creationId xmlns:a16="http://schemas.microsoft.com/office/drawing/2014/main" id="{1623ED52-4FC7-2C27-D9F7-29CAC75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6" name="Freeform 245">
              <a:extLst>
                <a:ext uri="{FF2B5EF4-FFF2-40B4-BE49-F238E27FC236}">
                  <a16:creationId xmlns:a16="http://schemas.microsoft.com/office/drawing/2014/main" id="{ACA79E93-BB8C-EAAB-3C42-3A8D9B051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7" name="Line 246">
              <a:extLst>
                <a:ext uri="{FF2B5EF4-FFF2-40B4-BE49-F238E27FC236}">
                  <a16:creationId xmlns:a16="http://schemas.microsoft.com/office/drawing/2014/main" id="{7239743B-7961-BD1C-25B9-936B95F6A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8" name="Line 247">
              <a:extLst>
                <a:ext uri="{FF2B5EF4-FFF2-40B4-BE49-F238E27FC236}">
                  <a16:creationId xmlns:a16="http://schemas.microsoft.com/office/drawing/2014/main" id="{D50EF6F3-89A9-4E0B-2C30-5B806F363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9" name="Line 248">
              <a:extLst>
                <a:ext uri="{FF2B5EF4-FFF2-40B4-BE49-F238E27FC236}">
                  <a16:creationId xmlns:a16="http://schemas.microsoft.com/office/drawing/2014/main" id="{E703034A-8A88-0F3F-88A8-21972531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0" name="Line 249">
              <a:extLst>
                <a:ext uri="{FF2B5EF4-FFF2-40B4-BE49-F238E27FC236}">
                  <a16:creationId xmlns:a16="http://schemas.microsoft.com/office/drawing/2014/main" id="{5DE8E4CE-8930-969C-1D24-9317A3D78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1" name="Line 250">
              <a:extLst>
                <a:ext uri="{FF2B5EF4-FFF2-40B4-BE49-F238E27FC236}">
                  <a16:creationId xmlns:a16="http://schemas.microsoft.com/office/drawing/2014/main" id="{8B5A3C59-515E-8C2A-2BD5-BC97FD865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2" name="Line 251">
              <a:extLst>
                <a:ext uri="{FF2B5EF4-FFF2-40B4-BE49-F238E27FC236}">
                  <a16:creationId xmlns:a16="http://schemas.microsoft.com/office/drawing/2014/main" id="{EAAF9223-1591-FD1D-F770-8E081CD91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3" name="Line 252">
              <a:extLst>
                <a:ext uri="{FF2B5EF4-FFF2-40B4-BE49-F238E27FC236}">
                  <a16:creationId xmlns:a16="http://schemas.microsoft.com/office/drawing/2014/main" id="{A978C634-CA58-0EFF-7E08-6FFC15292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4" name="TextBox 2">
            <a:extLst>
              <a:ext uri="{FF2B5EF4-FFF2-40B4-BE49-F238E27FC236}">
                <a16:creationId xmlns:a16="http://schemas.microsoft.com/office/drawing/2014/main" id="{BE77EB55-8764-2C57-ECA8-E7DDA13F0289}"/>
              </a:ext>
            </a:extLst>
          </p:cNvPr>
          <p:cNvSpPr txBox="1"/>
          <p:nvPr/>
        </p:nvSpPr>
        <p:spPr>
          <a:xfrm>
            <a:off x="391668" y="3062574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b="1" dirty="0"/>
              <a:t>Exploratory analysis</a:t>
            </a:r>
          </a:p>
        </p:txBody>
      </p:sp>
      <p:sp>
        <p:nvSpPr>
          <p:cNvPr id="1295" name="TextBox 31">
            <a:extLst>
              <a:ext uri="{FF2B5EF4-FFF2-40B4-BE49-F238E27FC236}">
                <a16:creationId xmlns:a16="http://schemas.microsoft.com/office/drawing/2014/main" id="{536F4E8A-878A-D5EF-DB51-084EFADB8C89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“Popularity” prediction</a:t>
            </a:r>
          </a:p>
        </p:txBody>
      </p:sp>
      <p:cxnSp>
        <p:nvCxnSpPr>
          <p:cNvPr id="1296" name="Straight Connector 32">
            <a:extLst>
              <a:ext uri="{FF2B5EF4-FFF2-40B4-BE49-F238E27FC236}">
                <a16:creationId xmlns:a16="http://schemas.microsoft.com/office/drawing/2014/main" id="{BEC0E8AE-95DE-186D-50EA-01906703D673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7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CBD4EE3D-5626-8781-B2B5-E6C65D10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298" name="Group 36">
            <a:extLst>
              <a:ext uri="{FF2B5EF4-FFF2-40B4-BE49-F238E27FC236}">
                <a16:creationId xmlns:a16="http://schemas.microsoft.com/office/drawing/2014/main" id="{CE971E85-9BC9-08C2-46F3-A04B52362762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299" name="Freeform 5">
              <a:extLst>
                <a:ext uri="{FF2B5EF4-FFF2-40B4-BE49-F238E27FC236}">
                  <a16:creationId xmlns:a16="http://schemas.microsoft.com/office/drawing/2014/main" id="{87B36176-2AC9-3480-DE3A-9EFFF35A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0" name="Freeform 6">
              <a:extLst>
                <a:ext uri="{FF2B5EF4-FFF2-40B4-BE49-F238E27FC236}">
                  <a16:creationId xmlns:a16="http://schemas.microsoft.com/office/drawing/2014/main" id="{5B10C0A2-3EE8-1825-334E-C37BA93D1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1" name="Line 7">
              <a:extLst>
                <a:ext uri="{FF2B5EF4-FFF2-40B4-BE49-F238E27FC236}">
                  <a16:creationId xmlns:a16="http://schemas.microsoft.com/office/drawing/2014/main" id="{5754D83A-D327-B7FB-B038-573ED166A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2" name="Line 8">
              <a:extLst>
                <a:ext uri="{FF2B5EF4-FFF2-40B4-BE49-F238E27FC236}">
                  <a16:creationId xmlns:a16="http://schemas.microsoft.com/office/drawing/2014/main" id="{5CFBF676-BC36-C4AF-CE48-C9DB8EB2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3" name="Line 9">
              <a:extLst>
                <a:ext uri="{FF2B5EF4-FFF2-40B4-BE49-F238E27FC236}">
                  <a16:creationId xmlns:a16="http://schemas.microsoft.com/office/drawing/2014/main" id="{ECBBC0B9-8B48-5BD1-F4C1-86732C327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4" name="Line 10">
              <a:extLst>
                <a:ext uri="{FF2B5EF4-FFF2-40B4-BE49-F238E27FC236}">
                  <a16:creationId xmlns:a16="http://schemas.microsoft.com/office/drawing/2014/main" id="{AB18D5D5-2697-6F1B-4B42-851030A3E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5" name="Line 11">
              <a:extLst>
                <a:ext uri="{FF2B5EF4-FFF2-40B4-BE49-F238E27FC236}">
                  <a16:creationId xmlns:a16="http://schemas.microsoft.com/office/drawing/2014/main" id="{DB8728CF-00B1-7D6E-E65B-EF731ED83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6" name="Line 12">
              <a:extLst>
                <a:ext uri="{FF2B5EF4-FFF2-40B4-BE49-F238E27FC236}">
                  <a16:creationId xmlns:a16="http://schemas.microsoft.com/office/drawing/2014/main" id="{07122B04-20E4-0384-0BFC-6AF6C38AB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7" name="Line 13">
              <a:extLst>
                <a:ext uri="{FF2B5EF4-FFF2-40B4-BE49-F238E27FC236}">
                  <a16:creationId xmlns:a16="http://schemas.microsoft.com/office/drawing/2014/main" id="{81E990FD-6849-2753-2EB0-A70EA807A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8" name="Line 14">
              <a:extLst>
                <a:ext uri="{FF2B5EF4-FFF2-40B4-BE49-F238E27FC236}">
                  <a16:creationId xmlns:a16="http://schemas.microsoft.com/office/drawing/2014/main" id="{ED6A92DF-7E83-24E1-7558-90351405E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9" name="Line 15">
              <a:extLst>
                <a:ext uri="{FF2B5EF4-FFF2-40B4-BE49-F238E27FC236}">
                  <a16:creationId xmlns:a16="http://schemas.microsoft.com/office/drawing/2014/main" id="{3DAB10A1-66FB-276B-16C7-7A1FDA4DE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0" name="Line 16">
              <a:extLst>
                <a:ext uri="{FF2B5EF4-FFF2-40B4-BE49-F238E27FC236}">
                  <a16:creationId xmlns:a16="http://schemas.microsoft.com/office/drawing/2014/main" id="{EED4E9CB-C03D-EA31-48D6-47449D72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1" name="Line 17">
              <a:extLst>
                <a:ext uri="{FF2B5EF4-FFF2-40B4-BE49-F238E27FC236}">
                  <a16:creationId xmlns:a16="http://schemas.microsoft.com/office/drawing/2014/main" id="{8FC27256-A836-8CED-7F46-BA324A855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2" name="TextBox 1031">
            <a:extLst>
              <a:ext uri="{FF2B5EF4-FFF2-40B4-BE49-F238E27FC236}">
                <a16:creationId xmlns:a16="http://schemas.microsoft.com/office/drawing/2014/main" id="{69CAF299-4B32-1C2D-FC4B-1A1F3617438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“Explicit” prediction</a:t>
            </a:r>
          </a:p>
        </p:txBody>
      </p:sp>
      <p:sp>
        <p:nvSpPr>
          <p:cNvPr id="1313" name="TextBox 1042">
            <a:extLst>
              <a:ext uri="{FF2B5EF4-FFF2-40B4-BE49-F238E27FC236}">
                <a16:creationId xmlns:a16="http://schemas.microsoft.com/office/drawing/2014/main" id="{2AB70766-839E-DB14-3F84-EECD53A13EEE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Summary of results</a:t>
            </a:r>
          </a:p>
        </p:txBody>
      </p:sp>
      <p:grpSp>
        <p:nvGrpSpPr>
          <p:cNvPr id="1314" name="Group 1046">
            <a:extLst>
              <a:ext uri="{FF2B5EF4-FFF2-40B4-BE49-F238E27FC236}">
                <a16:creationId xmlns:a16="http://schemas.microsoft.com/office/drawing/2014/main" id="{6371DF6A-2C15-249D-BF64-BDEE5C3AD09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315" name="Freeform 197">
              <a:extLst>
                <a:ext uri="{FF2B5EF4-FFF2-40B4-BE49-F238E27FC236}">
                  <a16:creationId xmlns:a16="http://schemas.microsoft.com/office/drawing/2014/main" id="{658F6E28-6A53-4DD7-A5DA-21AB19A3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6" name="Freeform 198">
              <a:extLst>
                <a:ext uri="{FF2B5EF4-FFF2-40B4-BE49-F238E27FC236}">
                  <a16:creationId xmlns:a16="http://schemas.microsoft.com/office/drawing/2014/main" id="{6B4378A5-D09A-0F49-EC01-4D4B8B5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7" name="Rectangle 199">
              <a:extLst>
                <a:ext uri="{FF2B5EF4-FFF2-40B4-BE49-F238E27FC236}">
                  <a16:creationId xmlns:a16="http://schemas.microsoft.com/office/drawing/2014/main" id="{9E6C4715-F683-CD3A-87B8-087B192C6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8" name="Freeform 200">
              <a:extLst>
                <a:ext uri="{FF2B5EF4-FFF2-40B4-BE49-F238E27FC236}">
                  <a16:creationId xmlns:a16="http://schemas.microsoft.com/office/drawing/2014/main" id="{C2604195-D24C-E97E-26CC-329B803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9" name="Freeform 201">
              <a:extLst>
                <a:ext uri="{FF2B5EF4-FFF2-40B4-BE49-F238E27FC236}">
                  <a16:creationId xmlns:a16="http://schemas.microsoft.com/office/drawing/2014/main" id="{C9D48BB6-620F-1C0E-6003-2FB386CE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20" name="Group 1052">
            <a:extLst>
              <a:ext uri="{FF2B5EF4-FFF2-40B4-BE49-F238E27FC236}">
                <a16:creationId xmlns:a16="http://schemas.microsoft.com/office/drawing/2014/main" id="{963CE3E0-B00A-9EDF-F12C-ADF0626B6A3C}"/>
              </a:ext>
            </a:extLst>
          </p:cNvPr>
          <p:cNvGrpSpPr/>
          <p:nvPr/>
        </p:nvGrpSpPr>
        <p:grpSpPr>
          <a:xfrm>
            <a:off x="605112" y="4785042"/>
            <a:ext cx="225423" cy="260013"/>
            <a:chOff x="5581651" y="2895601"/>
            <a:chExt cx="300038" cy="346076"/>
          </a:xfrm>
        </p:grpSpPr>
        <p:sp>
          <p:nvSpPr>
            <p:cNvPr id="1321" name="Oval 187">
              <a:extLst>
                <a:ext uri="{FF2B5EF4-FFF2-40B4-BE49-F238E27FC236}">
                  <a16:creationId xmlns:a16="http://schemas.microsoft.com/office/drawing/2014/main" id="{EBDB08CF-300C-D60A-317D-749B85797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2" name="Oval 188">
              <a:extLst>
                <a:ext uri="{FF2B5EF4-FFF2-40B4-BE49-F238E27FC236}">
                  <a16:creationId xmlns:a16="http://schemas.microsoft.com/office/drawing/2014/main" id="{978A3B92-873C-3322-91B4-D65F9740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3" name="Oval 189">
              <a:extLst>
                <a:ext uri="{FF2B5EF4-FFF2-40B4-BE49-F238E27FC236}">
                  <a16:creationId xmlns:a16="http://schemas.microsoft.com/office/drawing/2014/main" id="{9417E42B-0D54-5ECF-94CA-A75EB4EBA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4" name="Freeform 190">
              <a:extLst>
                <a:ext uri="{FF2B5EF4-FFF2-40B4-BE49-F238E27FC236}">
                  <a16:creationId xmlns:a16="http://schemas.microsoft.com/office/drawing/2014/main" id="{55C768E1-647A-EABD-F773-BF16E981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5" name="Freeform 191">
              <a:extLst>
                <a:ext uri="{FF2B5EF4-FFF2-40B4-BE49-F238E27FC236}">
                  <a16:creationId xmlns:a16="http://schemas.microsoft.com/office/drawing/2014/main" id="{F399247B-1CDB-BD90-2283-92EE6F336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6" name="Freeform 192">
              <a:extLst>
                <a:ext uri="{FF2B5EF4-FFF2-40B4-BE49-F238E27FC236}">
                  <a16:creationId xmlns:a16="http://schemas.microsoft.com/office/drawing/2014/main" id="{7BF413DD-CD08-2E6E-3455-7D024B90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28" name="Rectangle: Single Corner Rounded 52">
            <a:extLst>
              <a:ext uri="{FF2B5EF4-FFF2-40B4-BE49-F238E27FC236}">
                <a16:creationId xmlns:a16="http://schemas.microsoft.com/office/drawing/2014/main" id="{446C104A-5FB4-217E-866C-DA8BE059FF1A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Rectangle: Single Corner Rounded 52">
            <a:extLst>
              <a:ext uri="{FF2B5EF4-FFF2-40B4-BE49-F238E27FC236}">
                <a16:creationId xmlns:a16="http://schemas.microsoft.com/office/drawing/2014/main" id="{10C65639-1DE8-8F71-F984-740F8186746F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TextBox 19">
            <a:extLst>
              <a:ext uri="{FF2B5EF4-FFF2-40B4-BE49-F238E27FC236}">
                <a16:creationId xmlns:a16="http://schemas.microsoft.com/office/drawing/2014/main" id="{88E98045-7F4D-BBB3-5AAF-6C38B430C641}"/>
              </a:ext>
            </a:extLst>
          </p:cNvPr>
          <p:cNvSpPr txBox="1"/>
          <p:nvPr/>
        </p:nvSpPr>
        <p:spPr>
          <a:xfrm>
            <a:off x="193303" y="388280"/>
            <a:ext cx="26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 top 2000 songs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98DA6-994C-18DE-90DB-0B4DD11BE8D3}"/>
              </a:ext>
            </a:extLst>
          </p:cNvPr>
          <p:cNvSpPr txBox="1"/>
          <p:nvPr/>
        </p:nvSpPr>
        <p:spPr>
          <a:xfrm>
            <a:off x="1009477" y="2423908"/>
            <a:ext cx="178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Cleaning </a:t>
            </a:r>
            <a:endParaRPr lang="en-CH" sz="1400" dirty="0">
              <a:solidFill>
                <a:schemeClr val="bg1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8CA0ECF-8687-39C2-8C18-FED12CD3E5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7104" y="2885919"/>
            <a:ext cx="3454968" cy="338474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B014B84F-8B8A-4F96-48AC-3EAC1AB36D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6655" y="2876946"/>
            <a:ext cx="3507793" cy="3393718"/>
          </a:xfrm>
          <a:prstGeom prst="rect">
            <a:avLst/>
          </a:prstGeom>
        </p:spPr>
      </p:pic>
      <p:sp>
        <p:nvSpPr>
          <p:cNvPr id="1120" name="CasellaDiTesto 1119">
            <a:extLst>
              <a:ext uri="{FF2B5EF4-FFF2-40B4-BE49-F238E27FC236}">
                <a16:creationId xmlns:a16="http://schemas.microsoft.com/office/drawing/2014/main" id="{21A6F587-865A-AB13-2D0F-DE655D513060}"/>
              </a:ext>
            </a:extLst>
          </p:cNvPr>
          <p:cNvSpPr txBox="1"/>
          <p:nvPr/>
        </p:nvSpPr>
        <p:spPr>
          <a:xfrm>
            <a:off x="4025900" y="2135421"/>
            <a:ext cx="6990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Explicit </a:t>
            </a:r>
            <a:r>
              <a:rPr lang="fr-CH" dirty="0" err="1">
                <a:solidFill>
                  <a:schemeClr val="bg1"/>
                </a:solidFill>
              </a:rPr>
              <a:t>target</a:t>
            </a:r>
            <a:r>
              <a:rPr lang="fr-CH" dirty="0">
                <a:solidFill>
                  <a:schemeClr val="bg1"/>
                </a:solidFill>
              </a:rPr>
              <a:t> for classification: </a:t>
            </a:r>
            <a:r>
              <a:rPr lang="fr-CH" dirty="0" err="1">
                <a:solidFill>
                  <a:schemeClr val="bg1"/>
                </a:solidFill>
              </a:rPr>
              <a:t>highly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unbalanced</a:t>
            </a:r>
            <a:endParaRPr lang="fr-C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Popularity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with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many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outliers</a:t>
            </a:r>
            <a:r>
              <a:rPr lang="fr-CH" dirty="0">
                <a:solidFill>
                  <a:schemeClr val="bg1"/>
                </a:solidFill>
              </a:rPr>
              <a:t>, </a:t>
            </a:r>
            <a:r>
              <a:rPr lang="fr-CH" dirty="0" err="1">
                <a:solidFill>
                  <a:schemeClr val="bg1"/>
                </a:solidFill>
              </a:rPr>
              <a:t>without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those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resembles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Gaussian</a:t>
            </a:r>
            <a:endParaRPr lang="it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84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</TotalTime>
  <Words>3424</Words>
  <Application>Microsoft Office PowerPoint</Application>
  <PresentationFormat>Widescreen</PresentationFormat>
  <Paragraphs>1461</Paragraphs>
  <Slides>32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Arial</vt:lpstr>
      <vt:lpstr>Calibri</vt:lpstr>
      <vt:lpstr>Lucida Sans</vt:lpstr>
      <vt:lpstr>Segoe UI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Georgiy Farina</cp:lastModifiedBy>
  <cp:revision>97</cp:revision>
  <dcterms:created xsi:type="dcterms:W3CDTF">2022-08-29T02:34:37Z</dcterms:created>
  <dcterms:modified xsi:type="dcterms:W3CDTF">2023-06-06T09:01:36Z</dcterms:modified>
</cp:coreProperties>
</file>